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8" r:id="rId1"/>
  </p:sldMasterIdLst>
  <p:notesMasterIdLst>
    <p:notesMasterId r:id="rId13"/>
  </p:notesMasterIdLst>
  <p:handoutMasterIdLst>
    <p:handoutMasterId r:id="rId14"/>
  </p:handoutMasterIdLst>
  <p:sldIdLst>
    <p:sldId id="273" r:id="rId2"/>
    <p:sldId id="257" r:id="rId3"/>
    <p:sldId id="279" r:id="rId4"/>
    <p:sldId id="280" r:id="rId5"/>
    <p:sldId id="281" r:id="rId6"/>
    <p:sldId id="285" r:id="rId7"/>
    <p:sldId id="282" r:id="rId8"/>
    <p:sldId id="284" r:id="rId9"/>
    <p:sldId id="276" r:id="rId10"/>
    <p:sldId id="283" r:id="rId11"/>
    <p:sldId id="27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501"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A57E1-CEB3-4C96-B7C6-36B0FA3064E4}" type="datetimeFigureOut">
              <a:rPr lang="en-US" smtClean="0"/>
              <a:t>6/16/2023</a:t>
            </a:fld>
            <a:endParaRPr lang="en-US" dirty="0"/>
          </a:p>
        </p:txBody>
      </p:sp>
      <p:sp>
        <p:nvSpPr>
          <p:cNvPr id="4" name="Footer Placeholder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D51C3-EABD-4553-9DC0-81CFC2A7F30E}" type="slidenum">
              <a:rPr lang="en-US" smtClean="0"/>
              <a:t>‹#›</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6/16/2023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a:t>
            </a:fld>
            <a:endParaRPr lang="en-US" dirty="0"/>
          </a:p>
        </p:txBody>
      </p:sp>
    </p:spTree>
    <p:extLst>
      <p:ext uri="{BB962C8B-B14F-4D97-AF65-F5344CB8AC3E}">
        <p14:creationId xmlns:p14="http://schemas.microsoft.com/office/powerpoint/2010/main" val="309365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3</a:t>
            </a:fld>
            <a:endParaRPr lang="en-US" dirty="0"/>
          </a:p>
        </p:txBody>
      </p:sp>
    </p:spTree>
    <p:extLst>
      <p:ext uri="{BB962C8B-B14F-4D97-AF65-F5344CB8AC3E}">
        <p14:creationId xmlns:p14="http://schemas.microsoft.com/office/powerpoint/2010/main" val="32730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4</a:t>
            </a:fld>
            <a:endParaRPr lang="en-US" dirty="0"/>
          </a:p>
        </p:txBody>
      </p:sp>
    </p:spTree>
    <p:extLst>
      <p:ext uri="{BB962C8B-B14F-4D97-AF65-F5344CB8AC3E}">
        <p14:creationId xmlns:p14="http://schemas.microsoft.com/office/powerpoint/2010/main" val="11245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5</a:t>
            </a:fld>
            <a:endParaRPr lang="en-US" dirty="0"/>
          </a:p>
        </p:txBody>
      </p:sp>
    </p:spTree>
    <p:extLst>
      <p:ext uri="{BB962C8B-B14F-4D97-AF65-F5344CB8AC3E}">
        <p14:creationId xmlns:p14="http://schemas.microsoft.com/office/powerpoint/2010/main" val="253819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6</a:t>
            </a:fld>
            <a:endParaRPr lang="en-US" dirty="0"/>
          </a:p>
        </p:txBody>
      </p:sp>
    </p:spTree>
    <p:extLst>
      <p:ext uri="{BB962C8B-B14F-4D97-AF65-F5344CB8AC3E}">
        <p14:creationId xmlns:p14="http://schemas.microsoft.com/office/powerpoint/2010/main" val="219922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7</a:t>
            </a:fld>
            <a:endParaRPr lang="en-US" dirty="0"/>
          </a:p>
        </p:txBody>
      </p:sp>
    </p:spTree>
    <p:extLst>
      <p:ext uri="{BB962C8B-B14F-4D97-AF65-F5344CB8AC3E}">
        <p14:creationId xmlns:p14="http://schemas.microsoft.com/office/powerpoint/2010/main" val="111050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8</a:t>
            </a:fld>
            <a:endParaRPr lang="en-US" dirty="0"/>
          </a:p>
        </p:txBody>
      </p:sp>
    </p:spTree>
    <p:extLst>
      <p:ext uri="{BB962C8B-B14F-4D97-AF65-F5344CB8AC3E}">
        <p14:creationId xmlns:p14="http://schemas.microsoft.com/office/powerpoint/2010/main" val="227545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10</a:t>
            </a:fld>
            <a:endParaRPr lang="en-US" dirty="0"/>
          </a:p>
        </p:txBody>
      </p:sp>
    </p:spTree>
    <p:extLst>
      <p:ext uri="{BB962C8B-B14F-4D97-AF65-F5344CB8AC3E}">
        <p14:creationId xmlns:p14="http://schemas.microsoft.com/office/powerpoint/2010/main" val="924985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6/16/2023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530739"/>
            <a:ext cx="4718304" cy="476250"/>
          </a:xfrm>
        </p:spPr>
        <p:txBody>
          <a:bodyPr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116261"/>
            <a:ext cx="4718304"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530739"/>
            <a:ext cx="4718304" cy="476250"/>
          </a:xfrm>
        </p:spPr>
        <p:txBody>
          <a:bodyPr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116261"/>
            <a:ext cx="4718304"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6/16/2023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BC76C9E3-4E12-46D0-A58B-4B548A8EE690}"/>
              </a:ext>
            </a:extLst>
          </p:cNvPr>
          <p:cNvSpPr>
            <a:spLocks noGrp="1"/>
          </p:cNvSpPr>
          <p:nvPr>
            <p:ph type="body" sz="quarter" idx="13"/>
          </p:nvPr>
        </p:nvSpPr>
        <p:spPr>
          <a:xfrm>
            <a:off x="1688805" y="2442732"/>
            <a:ext cx="8814391" cy="3139547"/>
          </a:xfrm>
        </p:spPr>
        <p:txBody>
          <a:bodyPr anchor="ctr"/>
          <a:lstStyle>
            <a:lvl1pPr marL="0" indent="0" algn="ctr">
              <a:buNone/>
              <a:defRPr sz="6000"/>
            </a:lvl1pPr>
          </a:lstStyle>
          <a:p>
            <a:pPr lvl="0"/>
            <a:r>
              <a:rPr lang="en-US"/>
              <a:t>Click to edit Master text styles</a:t>
            </a:r>
          </a:p>
        </p:txBody>
      </p:sp>
    </p:spTree>
    <p:extLst>
      <p:ext uri="{BB962C8B-B14F-4D97-AF65-F5344CB8AC3E}">
        <p14:creationId xmlns:p14="http://schemas.microsoft.com/office/powerpoint/2010/main" val="17616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295402" y="982132"/>
            <a:ext cx="9601196" cy="1303867"/>
          </a:xfrm>
        </p:spPr>
        <p:txBody>
          <a:bodyPr/>
          <a:lstStyle/>
          <a:p>
            <a:r>
              <a:rPr lang="en-US" noProof="0"/>
              <a:t>Click to edit Master title style</a:t>
            </a:r>
          </a:p>
        </p:txBody>
      </p:sp>
      <p:sp>
        <p:nvSpPr>
          <p:cNvPr id="3" name="Content Placeholder 2"/>
          <p:cNvSpPr>
            <a:spLocks noGrp="1"/>
          </p:cNvSpPr>
          <p:nvPr>
            <p:ph idx="1"/>
          </p:nvPr>
        </p:nvSpPr>
        <p:spPr>
          <a:xfrm>
            <a:off x="1295401"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6/16/2023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anchor="ctr"/>
          <a:lstStyle>
            <a:lvl1pPr marL="0" indent="0" algn="ctr">
              <a:buNone/>
              <a:defRPr sz="140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a:lstStyle/>
          <a:p>
            <a:r>
              <a:rPr lang="en-US" noProof="0"/>
              <a:t>Click to edit Master title style</a:t>
            </a:r>
          </a:p>
        </p:txBody>
      </p:sp>
      <p:sp>
        <p:nvSpPr>
          <p:cNvPr id="3" name="Content Placeholder 2"/>
          <p:cNvSpPr>
            <a:spLocks noGrp="1"/>
          </p:cNvSpPr>
          <p:nvPr>
            <p:ph sz="half" idx="1"/>
          </p:nvPr>
        </p:nvSpPr>
        <p:spPr>
          <a:xfrm>
            <a:off x="3498694"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316216"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6/16/2023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8216900" y="982132"/>
            <a:ext cx="2679698"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846CE7D5-CF57-46EF-B807-FDD0502418D4}" type="datetimeFigureOut">
              <a:rPr lang="en-US" noProof="0" smtClean="0"/>
              <a:t>6/16/2023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anchor="ctr"/>
          <a:lstStyle>
            <a:lvl1pPr marL="0" indent="0" algn="ctr">
              <a:buNone/>
              <a:defRPr sz="1200" i="1"/>
            </a:lvl1pPr>
          </a:lstStyle>
          <a:p>
            <a:r>
              <a:rPr lang="en-US" noProof="0"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anchor="ctr"/>
          <a:lstStyle>
            <a:lvl1pPr marL="0" indent="0" algn="ctr">
              <a:buNone/>
              <a:defRPr sz="1200" i="1"/>
            </a:lvl1pPr>
          </a:lstStyle>
          <a:p>
            <a:r>
              <a:rPr lang="en-US" noProof="0"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2507046"/>
            <a:ext cx="2679698"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1295402" y="692939"/>
            <a:ext cx="9601196" cy="751418"/>
          </a:xfrm>
        </p:spPr>
        <p:txBody>
          <a:bodyPr/>
          <a:lstStyle/>
          <a:p>
            <a:r>
              <a:rPr lang="en-US" noProof="0"/>
              <a:t>Click to edit Master title style</a:t>
            </a:r>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6/16/2023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dirty="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1295400" y="979709"/>
            <a:ext cx="9601197"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295400" y="3073155"/>
            <a:ext cx="9601197"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6/16/2023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95" r:id="rId16"/>
    <p:sldLayoutId id="21474841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POrkNub1maeOBpxqKV7pa-xLAZpbZjuHiTgmrsdJ00w/edit" TargetMode="External"/><Relationship Id="rId2" Type="http://schemas.openxmlformats.org/officeDocument/2006/relationships/hyperlink" Target="https://docs.google.com/document/d/1GdgCEA3xI-HY39RTGCo2mpR6JV_-FQPw3BXD5i20AX0/edit#heading=h.gjdgxs" TargetMode="External"/><Relationship Id="rId1" Type="http://schemas.openxmlformats.org/officeDocument/2006/relationships/slideLayout" Target="../slideLayouts/slideLayout16.xml"/><Relationship Id="rId5" Type="http://schemas.openxmlformats.org/officeDocument/2006/relationships/hyperlink" Target="https://doi.org/10.1007/s11423-016-9490-1" TargetMode="External"/><Relationship Id="rId4" Type="http://schemas.openxmlformats.org/officeDocument/2006/relationships/hyperlink" Target="https://www.soomolearning.com/declar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irstyearteachingtales.blogspot.com/2014/03/opinion-writing-tool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embed/n2Ez-w-zvd4?modestbranding=1&amp;autoplay=1&amp;iv_load_policy=3&amp;rel=0&amp;fs=1&amp;start=&amp;en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uZfRaWAtBVg&amp;list=RDuZfRaWAtBVg&amp;start_radio=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oomolearning.com/declaration#lyri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ePyRrb2-fz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FD8D-85A3-4615-A429-E50BA24B943E}"/>
              </a:ext>
            </a:extLst>
          </p:cNvPr>
          <p:cNvSpPr>
            <a:spLocks noGrp="1"/>
          </p:cNvSpPr>
          <p:nvPr>
            <p:ph type="title"/>
          </p:nvPr>
        </p:nvSpPr>
        <p:spPr>
          <a:xfrm>
            <a:off x="2274419" y="871009"/>
            <a:ext cx="7812503" cy="476250"/>
          </a:xfrm>
        </p:spPr>
        <p:txBody>
          <a:bodyPr/>
          <a:lstStyle/>
          <a:p>
            <a:r>
              <a:rPr lang="en-US" b="0" i="0" u="none" strike="noStrike" dirty="0">
                <a:solidFill>
                  <a:srgbClr val="D6583C"/>
                </a:solidFill>
                <a:effectLst/>
              </a:rPr>
              <a:t>Integrated Curriculum</a:t>
            </a:r>
            <a:endParaRPr lang="en-US" dirty="0"/>
          </a:p>
        </p:txBody>
      </p:sp>
      <p:sp>
        <p:nvSpPr>
          <p:cNvPr id="3" name="Text Placeholder 2">
            <a:extLst>
              <a:ext uri="{FF2B5EF4-FFF2-40B4-BE49-F238E27FC236}">
                <a16:creationId xmlns:a16="http://schemas.microsoft.com/office/drawing/2014/main" id="{7A35197D-A94D-457B-836D-4FCC52921A3F}"/>
              </a:ext>
            </a:extLst>
          </p:cNvPr>
          <p:cNvSpPr>
            <a:spLocks noGrp="1"/>
          </p:cNvSpPr>
          <p:nvPr>
            <p:ph type="body" idx="1"/>
          </p:nvPr>
        </p:nvSpPr>
        <p:spPr>
          <a:xfrm>
            <a:off x="2570748" y="2754604"/>
            <a:ext cx="7271084" cy="3232387"/>
          </a:xfrm>
        </p:spPr>
        <p:txBody>
          <a:bodyPr/>
          <a:lstStyle/>
          <a:p>
            <a:pPr algn="ctr"/>
            <a:r>
              <a:rPr lang="en-US" b="0" i="0" u="none" strike="noStrike" dirty="0">
                <a:solidFill>
                  <a:srgbClr val="404040"/>
                </a:solidFill>
                <a:effectLst/>
                <a:latin typeface="YADK4O60vp0 0"/>
              </a:rPr>
              <a:t>Kathryn Spruiell</a:t>
            </a:r>
            <a:endParaRPr lang="en-US" dirty="0">
              <a:solidFill>
                <a:srgbClr val="404040"/>
              </a:solidFill>
              <a:effectLst/>
              <a:latin typeface="YADK4O60vp0 0"/>
            </a:endParaRPr>
          </a:p>
          <a:p>
            <a:pPr algn="ctr"/>
            <a:r>
              <a:rPr lang="en-US" b="0" i="0" u="none" strike="noStrike" dirty="0">
                <a:solidFill>
                  <a:srgbClr val="404040"/>
                </a:solidFill>
                <a:effectLst/>
                <a:latin typeface="YADK4O60vp0 0"/>
              </a:rPr>
              <a:t>American College of Education</a:t>
            </a:r>
            <a:endParaRPr lang="en-US" dirty="0">
              <a:solidFill>
                <a:srgbClr val="404040"/>
              </a:solidFill>
              <a:effectLst/>
              <a:latin typeface="YADK4O60vp0 0"/>
            </a:endParaRPr>
          </a:p>
          <a:p>
            <a:pPr algn="ctr"/>
            <a:r>
              <a:rPr lang="en-US" b="0" i="0" u="none" strike="noStrike" dirty="0">
                <a:solidFill>
                  <a:srgbClr val="404040"/>
                </a:solidFill>
                <a:effectLst/>
                <a:latin typeface="YADK4O60vp0 0"/>
              </a:rPr>
              <a:t>CI6103 – Curriculum and Instruction Design for Diversity</a:t>
            </a:r>
            <a:endParaRPr lang="en-US" dirty="0">
              <a:solidFill>
                <a:srgbClr val="404040"/>
              </a:solidFill>
              <a:effectLst/>
              <a:latin typeface="YADK4O60vp0 0"/>
            </a:endParaRPr>
          </a:p>
          <a:p>
            <a:pPr algn="ctr"/>
            <a:r>
              <a:rPr lang="en-US" b="0" i="0" u="none" strike="noStrike" dirty="0">
                <a:solidFill>
                  <a:srgbClr val="404040"/>
                </a:solidFill>
                <a:effectLst/>
                <a:latin typeface="YADK4O60vp0 0"/>
              </a:rPr>
              <a:t>Dr. T. Hinchman</a:t>
            </a:r>
            <a:endParaRPr lang="en-US" dirty="0">
              <a:solidFill>
                <a:srgbClr val="404040"/>
              </a:solidFill>
              <a:effectLst/>
              <a:latin typeface="YADK4O60vp0 0"/>
            </a:endParaRPr>
          </a:p>
          <a:p>
            <a:pPr algn="ctr"/>
            <a:r>
              <a:rPr lang="en-US" b="0" i="0" u="none" strike="noStrike" dirty="0">
                <a:solidFill>
                  <a:srgbClr val="404040"/>
                </a:solidFill>
                <a:effectLst/>
                <a:latin typeface="YADK4O60vp0 0"/>
              </a:rPr>
              <a:t>May 21, 2023</a:t>
            </a:r>
            <a:endParaRPr lang="en-US" dirty="0">
              <a:solidFill>
                <a:srgbClr val="404040"/>
              </a:solidFill>
              <a:effectLst/>
              <a:latin typeface="YADK4O60vp0 0"/>
            </a:endParaRPr>
          </a:p>
        </p:txBody>
      </p:sp>
    </p:spTree>
    <p:extLst>
      <p:ext uri="{BB962C8B-B14F-4D97-AF65-F5344CB8AC3E}">
        <p14:creationId xmlns:p14="http://schemas.microsoft.com/office/powerpoint/2010/main" val="113671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938" y="669312"/>
            <a:ext cx="10587789" cy="557910"/>
          </a:xfrm>
        </p:spPr>
        <p:txBody>
          <a:bodyPr/>
          <a:lstStyle/>
          <a:p>
            <a:r>
              <a:rPr lang="en-US" sz="2800" dirty="0"/>
              <a:t>Reflection: ADDIE in Action in the Lesson</a:t>
            </a:r>
          </a:p>
        </p:txBody>
      </p:sp>
      <p:graphicFrame>
        <p:nvGraphicFramePr>
          <p:cNvPr id="7" name="Table 7">
            <a:extLst>
              <a:ext uri="{FF2B5EF4-FFF2-40B4-BE49-F238E27FC236}">
                <a16:creationId xmlns:a16="http://schemas.microsoft.com/office/drawing/2014/main" id="{85FD86F6-E647-67CC-B945-2C1D71EEB0A0}"/>
              </a:ext>
            </a:extLst>
          </p:cNvPr>
          <p:cNvGraphicFramePr>
            <a:graphicFrameLocks noGrp="1"/>
          </p:cNvGraphicFramePr>
          <p:nvPr>
            <p:extLst>
              <p:ext uri="{D42A27DB-BD31-4B8C-83A1-F6EECF244321}">
                <p14:modId xmlns:p14="http://schemas.microsoft.com/office/powerpoint/2010/main" val="2439247307"/>
              </p:ext>
            </p:extLst>
          </p:nvPr>
        </p:nvGraphicFramePr>
        <p:xfrm>
          <a:off x="832184" y="1128968"/>
          <a:ext cx="10527631" cy="4888204"/>
        </p:xfrm>
        <a:graphic>
          <a:graphicData uri="http://schemas.openxmlformats.org/drawingml/2006/table">
            <a:tbl>
              <a:tblPr firstRow="1" bandRow="1">
                <a:tableStyleId>{7DF18680-E054-41AD-8BC1-D1AEF772440D}</a:tableStyleId>
              </a:tblPr>
              <a:tblGrid>
                <a:gridCol w="1888958">
                  <a:extLst>
                    <a:ext uri="{9D8B030D-6E8A-4147-A177-3AD203B41FA5}">
                      <a16:colId xmlns:a16="http://schemas.microsoft.com/office/drawing/2014/main" val="852981543"/>
                    </a:ext>
                  </a:extLst>
                </a:gridCol>
                <a:gridCol w="1559580">
                  <a:extLst>
                    <a:ext uri="{9D8B030D-6E8A-4147-A177-3AD203B41FA5}">
                      <a16:colId xmlns:a16="http://schemas.microsoft.com/office/drawing/2014/main" val="1661803327"/>
                    </a:ext>
                  </a:extLst>
                </a:gridCol>
                <a:gridCol w="1633685">
                  <a:extLst>
                    <a:ext uri="{9D8B030D-6E8A-4147-A177-3AD203B41FA5}">
                      <a16:colId xmlns:a16="http://schemas.microsoft.com/office/drawing/2014/main" val="1290212605"/>
                    </a:ext>
                  </a:extLst>
                </a:gridCol>
                <a:gridCol w="1751713">
                  <a:extLst>
                    <a:ext uri="{9D8B030D-6E8A-4147-A177-3AD203B41FA5}">
                      <a16:colId xmlns:a16="http://schemas.microsoft.com/office/drawing/2014/main" val="788844864"/>
                    </a:ext>
                  </a:extLst>
                </a:gridCol>
                <a:gridCol w="2201779">
                  <a:extLst>
                    <a:ext uri="{9D8B030D-6E8A-4147-A177-3AD203B41FA5}">
                      <a16:colId xmlns:a16="http://schemas.microsoft.com/office/drawing/2014/main" val="297700624"/>
                    </a:ext>
                  </a:extLst>
                </a:gridCol>
                <a:gridCol w="1491916">
                  <a:extLst>
                    <a:ext uri="{9D8B030D-6E8A-4147-A177-3AD203B41FA5}">
                      <a16:colId xmlns:a16="http://schemas.microsoft.com/office/drawing/2014/main" val="548415745"/>
                    </a:ext>
                  </a:extLst>
                </a:gridCol>
              </a:tblGrid>
              <a:tr h="864844">
                <a:tc>
                  <a:txBody>
                    <a:bodyPr/>
                    <a:lstStyle/>
                    <a:p>
                      <a:pPr algn="ctr"/>
                      <a:r>
                        <a:rPr lang="en-US" b="1" dirty="0">
                          <a:solidFill>
                            <a:schemeClr val="tx1"/>
                          </a:solidFill>
                          <a:latin typeface="Georgia" panose="02040502050405020303" pitchFamily="18" charset="0"/>
                        </a:rPr>
                        <a:t>ADDIE</a:t>
                      </a:r>
                    </a:p>
                    <a:p>
                      <a:pPr algn="ctr"/>
                      <a:r>
                        <a:rPr lang="en-US" sz="1400" b="1" dirty="0">
                          <a:solidFill>
                            <a:schemeClr val="tx1"/>
                          </a:solidFill>
                          <a:latin typeface="Georgia" panose="02040502050405020303" pitchFamily="18" charset="0"/>
                        </a:rPr>
                        <a:t>(Lesson strengths and weaknesses)</a:t>
                      </a:r>
                    </a:p>
                  </a:txBody>
                  <a:tcPr/>
                </a:tc>
                <a:tc>
                  <a:txBody>
                    <a:bodyPr/>
                    <a:lstStyle/>
                    <a:p>
                      <a:pPr algn="ctr"/>
                      <a:r>
                        <a:rPr lang="en-US" b="1" dirty="0">
                          <a:solidFill>
                            <a:schemeClr val="tx1"/>
                          </a:solidFill>
                          <a:latin typeface="Georgia" panose="02040502050405020303" pitchFamily="18" charset="0"/>
                        </a:rPr>
                        <a:t>Analyze</a:t>
                      </a:r>
                    </a:p>
                  </a:txBody>
                  <a:tcPr/>
                </a:tc>
                <a:tc>
                  <a:txBody>
                    <a:bodyPr/>
                    <a:lstStyle/>
                    <a:p>
                      <a:pPr algn="ctr"/>
                      <a:r>
                        <a:rPr lang="en-US" b="1" dirty="0">
                          <a:solidFill>
                            <a:schemeClr val="tx1"/>
                          </a:solidFill>
                          <a:latin typeface="Georgia" panose="02040502050405020303" pitchFamily="18" charset="0"/>
                        </a:rPr>
                        <a:t>Design</a:t>
                      </a:r>
                    </a:p>
                  </a:txBody>
                  <a:tcPr/>
                </a:tc>
                <a:tc>
                  <a:txBody>
                    <a:bodyPr/>
                    <a:lstStyle/>
                    <a:p>
                      <a:pPr algn="ctr"/>
                      <a:r>
                        <a:rPr lang="en-US" b="1" dirty="0">
                          <a:solidFill>
                            <a:schemeClr val="tx1"/>
                          </a:solidFill>
                          <a:latin typeface="Georgia" panose="02040502050405020303" pitchFamily="18" charset="0"/>
                        </a:rPr>
                        <a:t>Development</a:t>
                      </a:r>
                    </a:p>
                  </a:txBody>
                  <a:tcPr/>
                </a:tc>
                <a:tc>
                  <a:txBody>
                    <a:bodyPr/>
                    <a:lstStyle/>
                    <a:p>
                      <a:pPr algn="ctr"/>
                      <a:r>
                        <a:rPr lang="en-US" b="1" dirty="0">
                          <a:solidFill>
                            <a:schemeClr val="tx1"/>
                          </a:solidFill>
                          <a:latin typeface="Georgia" panose="02040502050405020303" pitchFamily="18" charset="0"/>
                        </a:rPr>
                        <a:t>Implementation</a:t>
                      </a:r>
                    </a:p>
                  </a:txBody>
                  <a:tcPr/>
                </a:tc>
                <a:tc>
                  <a:txBody>
                    <a:bodyPr/>
                    <a:lstStyle/>
                    <a:p>
                      <a:pPr algn="ctr"/>
                      <a:r>
                        <a:rPr lang="en-US" b="1" dirty="0">
                          <a:solidFill>
                            <a:schemeClr val="tx1"/>
                          </a:solidFill>
                          <a:latin typeface="Georgia" panose="02040502050405020303" pitchFamily="18" charset="0"/>
                        </a:rPr>
                        <a:t>Evaluate</a:t>
                      </a:r>
                    </a:p>
                  </a:txBody>
                  <a:tcPr/>
                </a:tc>
                <a:extLst>
                  <a:ext uri="{0D108BD9-81ED-4DB2-BD59-A6C34878D82A}">
                    <a16:rowId xmlns:a16="http://schemas.microsoft.com/office/drawing/2014/main" val="2560014216"/>
                  </a:ext>
                </a:extLst>
              </a:tr>
              <a:tr h="1699883">
                <a:tc>
                  <a:txBody>
                    <a:bodyPr/>
                    <a:lstStyle/>
                    <a:p>
                      <a:pPr algn="ctr"/>
                      <a:r>
                        <a:rPr lang="en-US" sz="1200" b="0" dirty="0">
                          <a:solidFill>
                            <a:schemeClr val="tx1"/>
                          </a:solidFill>
                          <a:latin typeface="Georgia" panose="02040502050405020303" pitchFamily="18" charset="0"/>
                        </a:rPr>
                        <a:t>Lesson effectiveness for meeting State and District Standards</a:t>
                      </a:r>
                    </a:p>
                  </a:txBody>
                  <a:tcPr/>
                </a:tc>
                <a:tc>
                  <a:txBody>
                    <a:bodyPr/>
                    <a:lstStyle/>
                    <a:p>
                      <a:r>
                        <a:rPr lang="en-US" sz="1200" b="0" dirty="0">
                          <a:solidFill>
                            <a:schemeClr val="tx1"/>
                          </a:solidFill>
                          <a:latin typeface="Georgia" panose="02040502050405020303" pitchFamily="18" charset="0"/>
                        </a:rPr>
                        <a:t>-Begin with the end in mind – focus on the standards.</a:t>
                      </a:r>
                    </a:p>
                    <a:p>
                      <a:r>
                        <a:rPr lang="en-US" sz="1200" b="0" dirty="0">
                          <a:solidFill>
                            <a:schemeClr val="tx1"/>
                          </a:solidFill>
                          <a:latin typeface="Georgia" panose="02040502050405020303" pitchFamily="18" charset="0"/>
                        </a:rPr>
                        <a:t>-Select tools and strategies appropriate to the grade level, age, and development readiness of the learners.</a:t>
                      </a:r>
                    </a:p>
                  </a:txBody>
                  <a:tcPr/>
                </a:tc>
                <a:tc>
                  <a:txBody>
                    <a:bodyPr/>
                    <a:lstStyle/>
                    <a:p>
                      <a:r>
                        <a:rPr lang="en-US" sz="1200" b="0" dirty="0">
                          <a:solidFill>
                            <a:schemeClr val="tx1"/>
                          </a:solidFill>
                          <a:latin typeface="Georgia" panose="02040502050405020303" pitchFamily="18" charset="0"/>
                        </a:rPr>
                        <a:t>-Lessons are developed using research-based strategies at the district and state level (GADOE, 2023; GCPS, 2023 a-b).</a:t>
                      </a:r>
                    </a:p>
                  </a:txBody>
                  <a:tcPr/>
                </a:tc>
                <a:tc>
                  <a:txBody>
                    <a:bodyPr/>
                    <a:lstStyle/>
                    <a:p>
                      <a:r>
                        <a:rPr lang="en-US" sz="1200" b="0" dirty="0">
                          <a:solidFill>
                            <a:schemeClr val="tx1"/>
                          </a:solidFill>
                          <a:latin typeface="Georgia" panose="02040502050405020303" pitchFamily="18" charset="0"/>
                        </a:rPr>
                        <a:t>-Original lessons included opportunities for on-line integration</a:t>
                      </a:r>
                    </a:p>
                    <a:p>
                      <a:r>
                        <a:rPr lang="en-US" sz="1200" b="0" dirty="0">
                          <a:solidFill>
                            <a:schemeClr val="tx1"/>
                          </a:solidFill>
                          <a:latin typeface="Georgia" panose="02040502050405020303" pitchFamily="18" charset="0"/>
                        </a:rPr>
                        <a:t>-Seize opportunities to add more in real-time (GCPS, 2023 a-b).</a:t>
                      </a:r>
                    </a:p>
                  </a:txBody>
                  <a:tcPr/>
                </a:tc>
                <a:tc>
                  <a:txBody>
                    <a:bodyPr/>
                    <a:lstStyle/>
                    <a:p>
                      <a:r>
                        <a:rPr lang="en-US" sz="1200" b="0" dirty="0">
                          <a:solidFill>
                            <a:schemeClr val="tx1"/>
                          </a:solidFill>
                          <a:latin typeface="Georgia" panose="02040502050405020303" pitchFamily="18" charset="0"/>
                        </a:rPr>
                        <a:t> - All parts of the lesson relate learning strategies to the standards. The lesson tools support student understanding on content knowledge (GCPS, 2023 a-b).</a:t>
                      </a:r>
                    </a:p>
                  </a:txBody>
                  <a:tcPr/>
                </a:tc>
                <a:tc>
                  <a:txBody>
                    <a:bodyPr/>
                    <a:lstStyle/>
                    <a:p>
                      <a:r>
                        <a:rPr lang="en-US" sz="1200" b="0" dirty="0">
                          <a:solidFill>
                            <a:schemeClr val="tx1"/>
                          </a:solidFill>
                          <a:latin typeface="Georgia" panose="02040502050405020303" pitchFamily="18" charset="0"/>
                        </a:rPr>
                        <a:t> - Students and teachers use rubrics at the beginning and end of the lesson that come back to the standards (GCPS, 2023 a-b).</a:t>
                      </a:r>
                    </a:p>
                  </a:txBody>
                  <a:tcPr/>
                </a:tc>
                <a:extLst>
                  <a:ext uri="{0D108BD9-81ED-4DB2-BD59-A6C34878D82A}">
                    <a16:rowId xmlns:a16="http://schemas.microsoft.com/office/drawing/2014/main" val="435791423"/>
                  </a:ext>
                </a:extLst>
              </a:tr>
              <a:tr h="1781736">
                <a:tc>
                  <a:txBody>
                    <a:bodyPr/>
                    <a:lstStyle/>
                    <a:p>
                      <a:pPr algn="ctr"/>
                      <a:r>
                        <a:rPr lang="en-US" sz="1200" b="0" dirty="0">
                          <a:solidFill>
                            <a:schemeClr val="tx1"/>
                          </a:solidFill>
                          <a:latin typeface="Georgia" panose="02040502050405020303" pitchFamily="18" charset="0"/>
                        </a:rPr>
                        <a:t>Addressing students’ diverse and sociocultural needs</a:t>
                      </a:r>
                    </a:p>
                  </a:txBody>
                  <a:tcPr/>
                </a:tc>
                <a:tc>
                  <a:txBody>
                    <a:bodyPr/>
                    <a:lstStyle/>
                    <a:p>
                      <a:r>
                        <a:rPr lang="en-US" sz="1200" b="0" dirty="0">
                          <a:solidFill>
                            <a:schemeClr val="tx1"/>
                          </a:solidFill>
                          <a:latin typeface="Georgia" panose="02040502050405020303" pitchFamily="18" charset="0"/>
                        </a:rPr>
                        <a:t>-Select tools, strategies and rubrics that meet diverse student needs.</a:t>
                      </a:r>
                    </a:p>
                    <a:p>
                      <a:pPr marL="171450" indent="-171450">
                        <a:buFontTx/>
                        <a:buChar char="-"/>
                      </a:pPr>
                      <a:r>
                        <a:rPr lang="en-US" sz="1200" b="0" dirty="0">
                          <a:solidFill>
                            <a:schemeClr val="tx1"/>
                          </a:solidFill>
                          <a:latin typeface="Georgia" panose="02040502050405020303" pitchFamily="18" charset="0"/>
                        </a:rPr>
                        <a:t>Scaffolding for SWD and ELL</a:t>
                      </a:r>
                    </a:p>
                    <a:p>
                      <a:pPr marL="171450" indent="-171450">
                        <a:buFontTx/>
                        <a:buChar char="-"/>
                      </a:pPr>
                      <a:r>
                        <a:rPr lang="en-US" sz="1200" b="0" dirty="0">
                          <a:solidFill>
                            <a:schemeClr val="tx1"/>
                          </a:solidFill>
                          <a:latin typeface="Georgia" panose="02040502050405020303" pitchFamily="18" charset="0"/>
                        </a:rPr>
                        <a:t>Extension for GT</a:t>
                      </a:r>
                    </a:p>
                  </a:txBody>
                  <a:tcPr/>
                </a:tc>
                <a:tc>
                  <a:txBody>
                    <a:bodyPr/>
                    <a:lstStyle/>
                    <a:p>
                      <a:r>
                        <a:rPr lang="en-US" sz="1200" b="0" dirty="0">
                          <a:solidFill>
                            <a:schemeClr val="tx1"/>
                          </a:solidFill>
                          <a:latin typeface="Georgia" panose="02040502050405020303" pitchFamily="18" charset="0"/>
                        </a:rPr>
                        <a:t> - Lessons utilize multimodal strategies and rubrics.</a:t>
                      </a:r>
                    </a:p>
                    <a:p>
                      <a:r>
                        <a:rPr lang="en-US" sz="1200" b="0" dirty="0">
                          <a:solidFill>
                            <a:schemeClr val="tx1"/>
                          </a:solidFill>
                          <a:latin typeface="Georgia" panose="02040502050405020303" pitchFamily="18" charset="0"/>
                        </a:rPr>
                        <a:t>-An additional rubric is added to capture student creativity.</a:t>
                      </a:r>
                    </a:p>
                  </a:txBody>
                  <a:tcPr/>
                </a:tc>
                <a:tc>
                  <a:txBody>
                    <a:bodyPr/>
                    <a:lstStyle/>
                    <a:p>
                      <a:r>
                        <a:rPr lang="en-US" sz="1200" b="0" dirty="0">
                          <a:solidFill>
                            <a:schemeClr val="tx1"/>
                          </a:solidFill>
                          <a:latin typeface="Georgia" panose="02040502050405020303" pitchFamily="18" charset="0"/>
                        </a:rPr>
                        <a:t> - Small group learning</a:t>
                      </a:r>
                    </a:p>
                    <a:p>
                      <a:r>
                        <a:rPr lang="en-US" sz="1200" b="0" dirty="0">
                          <a:solidFill>
                            <a:schemeClr val="tx1"/>
                          </a:solidFill>
                          <a:latin typeface="Georgia" panose="02040502050405020303" pitchFamily="18" charset="0"/>
                        </a:rPr>
                        <a:t> - Google Classroom and You Tube links</a:t>
                      </a:r>
                    </a:p>
                    <a:p>
                      <a:r>
                        <a:rPr lang="en-US" sz="1200" b="0" dirty="0">
                          <a:solidFill>
                            <a:schemeClr val="tx1"/>
                          </a:solidFill>
                          <a:latin typeface="Georgia" panose="02040502050405020303" pitchFamily="18" charset="0"/>
                        </a:rPr>
                        <a:t>-VAK  multimodal strategies</a:t>
                      </a:r>
                    </a:p>
                    <a:p>
                      <a:r>
                        <a:rPr lang="en-US" sz="1200" b="0" dirty="0">
                          <a:solidFill>
                            <a:schemeClr val="tx1"/>
                          </a:solidFill>
                          <a:latin typeface="Georgia" panose="02040502050405020303" pitchFamily="18" charset="0"/>
                        </a:rPr>
                        <a:t> - WAC strategies</a:t>
                      </a:r>
                    </a:p>
                    <a:p>
                      <a:r>
                        <a:rPr lang="en-US" sz="1200" b="0" dirty="0">
                          <a:solidFill>
                            <a:schemeClr val="tx1"/>
                          </a:solidFill>
                          <a:latin typeface="Georgia" panose="02040502050405020303" pitchFamily="18" charset="0"/>
                        </a:rPr>
                        <a:t>-Appropriate Rubrics</a:t>
                      </a:r>
                    </a:p>
                    <a:p>
                      <a:r>
                        <a:rPr lang="en-US" sz="1200" b="0" dirty="0">
                          <a:solidFill>
                            <a:schemeClr val="tx1"/>
                          </a:solidFill>
                          <a:latin typeface="Georgia" panose="02040502050405020303" pitchFamily="18" charset="0"/>
                        </a:rPr>
                        <a:t>(GCPS, 2023 a-b).</a:t>
                      </a:r>
                    </a:p>
                  </a:txBody>
                  <a:tcPr/>
                </a:tc>
                <a:tc>
                  <a:txBody>
                    <a:bodyPr/>
                    <a:lstStyle/>
                    <a:p>
                      <a:r>
                        <a:rPr lang="en-US" sz="1200" b="0" dirty="0">
                          <a:solidFill>
                            <a:schemeClr val="tx1"/>
                          </a:solidFill>
                          <a:latin typeface="Georgia" panose="02040502050405020303" pitchFamily="18" charset="0"/>
                        </a:rPr>
                        <a:t> - The implementation includes scaffolds and extensions for diverse learners with multiple access points (GCPS, 2023 a-b).</a:t>
                      </a:r>
                    </a:p>
                    <a:p>
                      <a:r>
                        <a:rPr lang="en-US" sz="1200" b="0" dirty="0">
                          <a:solidFill>
                            <a:schemeClr val="tx1"/>
                          </a:solidFill>
                          <a:latin typeface="Georgia" panose="02040502050405020303" pitchFamily="18" charset="0"/>
                        </a:rPr>
                        <a:t> - A growth opportunity is to observe and find more access points.</a:t>
                      </a:r>
                    </a:p>
                  </a:txBody>
                  <a:tcPr/>
                </a:tc>
                <a:tc>
                  <a:txBody>
                    <a:bodyPr/>
                    <a:lstStyle/>
                    <a:p>
                      <a:r>
                        <a:rPr lang="en-US" sz="1200" b="0" dirty="0">
                          <a:solidFill>
                            <a:schemeClr val="tx1"/>
                          </a:solidFill>
                          <a:latin typeface="Georgia" panose="02040502050405020303" pitchFamily="18" charset="0"/>
                        </a:rPr>
                        <a:t> - The Rubrics are standards focused but include opportunities for multimodal strategies.</a:t>
                      </a:r>
                    </a:p>
                    <a:p>
                      <a:r>
                        <a:rPr lang="en-US" sz="1200" b="0" dirty="0">
                          <a:solidFill>
                            <a:schemeClr val="tx1"/>
                          </a:solidFill>
                          <a:latin typeface="Georgia" panose="02040502050405020303" pitchFamily="18" charset="0"/>
                        </a:rPr>
                        <a:t> - Formative and summative opportunities (GCPS, 2023 a-b)</a:t>
                      </a:r>
                    </a:p>
                    <a:p>
                      <a:endParaRPr lang="en-US" sz="1200" b="0" dirty="0">
                        <a:solidFill>
                          <a:schemeClr val="tx1"/>
                        </a:solidFill>
                        <a:latin typeface="Georgia" panose="02040502050405020303" pitchFamily="18" charset="0"/>
                      </a:endParaRPr>
                    </a:p>
                  </a:txBody>
                  <a:tcPr/>
                </a:tc>
                <a:extLst>
                  <a:ext uri="{0D108BD9-81ED-4DB2-BD59-A6C34878D82A}">
                    <a16:rowId xmlns:a16="http://schemas.microsoft.com/office/drawing/2014/main" val="851076303"/>
                  </a:ext>
                </a:extLst>
              </a:tr>
            </a:tbl>
          </a:graphicData>
        </a:graphic>
      </p:graphicFrame>
    </p:spTree>
    <p:extLst>
      <p:ext uri="{BB962C8B-B14F-4D97-AF65-F5344CB8AC3E}">
        <p14:creationId xmlns:p14="http://schemas.microsoft.com/office/powerpoint/2010/main" val="69573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403559" y="539379"/>
            <a:ext cx="3384882" cy="531432"/>
          </a:xfrm>
        </p:spPr>
        <p:txBody>
          <a:bodyPr/>
          <a:lstStyle/>
          <a:p>
            <a:r>
              <a:rPr lang="en-US" sz="3200" dirty="0">
                <a:latin typeface="Georgia" panose="02040502050405020303" pitchFamily="18" charset="0"/>
              </a:rPr>
              <a:t>References</a:t>
            </a:r>
          </a:p>
        </p:txBody>
      </p:sp>
      <p:sp>
        <p:nvSpPr>
          <p:cNvPr id="3" name="TextBox 2">
            <a:extLst>
              <a:ext uri="{FF2B5EF4-FFF2-40B4-BE49-F238E27FC236}">
                <a16:creationId xmlns:a16="http://schemas.microsoft.com/office/drawing/2014/main" id="{146FB84E-672F-1796-F8CF-6641A969CA39}"/>
              </a:ext>
            </a:extLst>
          </p:cNvPr>
          <p:cNvSpPr txBox="1"/>
          <p:nvPr/>
        </p:nvSpPr>
        <p:spPr>
          <a:xfrm>
            <a:off x="928437" y="1070811"/>
            <a:ext cx="10335126" cy="5047536"/>
          </a:xfrm>
          <a:prstGeom prst="rect">
            <a:avLst/>
          </a:prstGeom>
          <a:solidFill>
            <a:schemeClr val="accent1">
              <a:lumMod val="40000"/>
              <a:lumOff val="60000"/>
            </a:schemeClr>
          </a:solidFill>
        </p:spPr>
        <p:txBody>
          <a:bodyPr wrap="square" rtlCol="0">
            <a:spAutoFit/>
          </a:bodyPr>
          <a:lstStyle/>
          <a:p>
            <a:pPr marL="457200" marR="0" indent="-457200">
              <a:lnSpc>
                <a:spcPct val="20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Educational Technology (2023). ADDIE model: Instructional design. https://educationaltechnology.net/the-addie-model-instructional-design/</a:t>
            </a:r>
            <a:endParaRPr lang="en-US" sz="1400" dirty="0">
              <a:effectLst/>
              <a:latin typeface="Times New Roman" panose="02020603050405020304" pitchFamily="18" charset="0"/>
              <a:ea typeface="Calibri" panose="020F0502020204030204" pitchFamily="34" charset="0"/>
            </a:endParaRPr>
          </a:p>
          <a:p>
            <a:pPr marL="457200" marR="0" indent="-457200">
              <a:lnSpc>
                <a:spcPct val="20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Georgia Department of Education. (2023).</a:t>
            </a:r>
            <a:r>
              <a:rPr lang="en-US" sz="1400" dirty="0">
                <a:effectLst/>
                <a:latin typeface="Times New Roman" panose="02020603050405020304" pitchFamily="18" charset="0"/>
                <a:ea typeface="Calibri" panose="020F0502020204030204" pitchFamily="34" charset="0"/>
              </a:rPr>
              <a:t> Fourth grade frameworks for the Georgia standards of excellence in social studies: Fourth grade social studies unit 2 forming a new nation. https://lor2.gadoe.org/gadoe/file/c1f38697-6658-405d-8b90-b96a35a94cb4/1/Social-Studies-4th-Grade-Unit-2-Sample-Unit.pdf</a:t>
            </a:r>
          </a:p>
          <a:p>
            <a:pPr marL="457200" marR="0" indent="-457200">
              <a:lnSpc>
                <a:spcPct val="200000"/>
              </a:lnSpc>
              <a:spcBef>
                <a:spcPts val="0"/>
              </a:spcBef>
              <a:spcAft>
                <a:spcPts val="0"/>
              </a:spcAft>
            </a:pPr>
            <a:r>
              <a:rPr lang="en-US" sz="1400" dirty="0">
                <a:effectLst/>
                <a:latin typeface="Times New Roman" panose="02020603050405020304" pitchFamily="18" charset="0"/>
                <a:ea typeface="Calibri" panose="020F0502020204030204" pitchFamily="34" charset="0"/>
              </a:rPr>
              <a:t>Gwinnett County Public Schools. (2023a). </a:t>
            </a:r>
            <a:r>
              <a:rPr lang="en-US" sz="1400" dirty="0">
                <a:effectLst/>
                <a:highlight>
                  <a:srgbClr val="FFFFFF"/>
                </a:highlight>
                <a:latin typeface="Times New Roman" panose="02020603050405020304" pitchFamily="18" charset="0"/>
                <a:ea typeface="Times New Roman" panose="02020603050405020304" pitchFamily="18" charset="0"/>
              </a:rPr>
              <a:t>GCPS C&amp;I lesson plan</a:t>
            </a:r>
            <a:r>
              <a:rPr lang="en-US" sz="1400" dirty="0">
                <a:effectLst/>
                <a:latin typeface="Times New Roman" panose="02020603050405020304" pitchFamily="18" charset="0"/>
                <a:ea typeface="Times New Roman" panose="02020603050405020304" pitchFamily="18" charset="0"/>
              </a:rPr>
              <a:t>: 4SS writing freedom lesson AKS 30d. </a:t>
            </a:r>
            <a:r>
              <a:rPr lang="en-US" sz="1400" u="none" strike="noStrike" dirty="0">
                <a:solidFill>
                  <a:srgbClr val="0000FF"/>
                </a:solidFill>
                <a:effectLst/>
                <a:latin typeface="Times New Roman" panose="02020603050405020304" pitchFamily="18" charset="0"/>
                <a:ea typeface="Times New Roman" panose="02020603050405020304" pitchFamily="18" charset="0"/>
                <a:hlinkClick r:id="rId2"/>
              </a:rPr>
              <a:t>https://docs.google.com/document/d/1GdgCEA3xI-HY39RTGCo2mpR6JV_-FQPw3BXD5i20AX0/edit#heading=h.gjdgxs</a:t>
            </a:r>
            <a:endParaRPr lang="en-US" sz="1400" dirty="0">
              <a:effectLst/>
              <a:latin typeface="Times New Roman" panose="02020603050405020304" pitchFamily="18" charset="0"/>
              <a:ea typeface="Calibri" panose="020F0502020204030204" pitchFamily="34" charset="0"/>
            </a:endParaRPr>
          </a:p>
          <a:p>
            <a:pPr marL="457200" marR="0" indent="-457200">
              <a:lnSpc>
                <a:spcPct val="200000"/>
              </a:lnSpc>
              <a:spcBef>
                <a:spcPts val="0"/>
              </a:spcBef>
              <a:spcAft>
                <a:spcPts val="0"/>
              </a:spcAft>
            </a:pPr>
            <a:r>
              <a:rPr lang="en-US" sz="1400" dirty="0">
                <a:effectLst/>
                <a:latin typeface="Times New Roman" panose="02020603050405020304" pitchFamily="18" charset="0"/>
                <a:ea typeface="Calibri" panose="020F0502020204030204" pitchFamily="34" charset="0"/>
              </a:rPr>
              <a:t>Gwinnett County Public Schools. (2023b). </a:t>
            </a:r>
            <a:r>
              <a:rPr lang="en-US" sz="1400" dirty="0">
                <a:effectLst/>
                <a:highlight>
                  <a:srgbClr val="FFFFFF"/>
                </a:highlight>
                <a:latin typeface="Times New Roman" panose="02020603050405020304" pitchFamily="18" charset="0"/>
                <a:ea typeface="Times New Roman" panose="02020603050405020304" pitchFamily="18" charset="0"/>
              </a:rPr>
              <a:t>GCPS C&amp;I lesson plan</a:t>
            </a:r>
            <a:r>
              <a:rPr lang="en-US" sz="1400" dirty="0">
                <a:effectLst/>
                <a:latin typeface="Times New Roman" panose="02020603050405020304" pitchFamily="18" charset="0"/>
                <a:ea typeface="Times New Roman" panose="02020603050405020304" pitchFamily="18" charset="0"/>
              </a:rPr>
              <a:t>: 4SS </a:t>
            </a:r>
            <a:r>
              <a:rPr lang="en-US" sz="1400" dirty="0">
                <a:solidFill>
                  <a:srgbClr val="000000"/>
                </a:solidFill>
                <a:effectLst/>
                <a:latin typeface="Times New Roman" panose="02020603050405020304" pitchFamily="18" charset="0"/>
                <a:ea typeface="Calibri" panose="020F0502020204030204" pitchFamily="34" charset="0"/>
              </a:rPr>
              <a:t>Declaring an End AKS 30d. </a:t>
            </a:r>
            <a:r>
              <a:rPr lang="en-US" sz="1400" dirty="0">
                <a:effectLst/>
                <a:latin typeface="Times New Roman" panose="02020603050405020304" pitchFamily="18" charset="0"/>
                <a:ea typeface="Times New Roman" panose="02020603050405020304" pitchFamily="18" charset="0"/>
              </a:rPr>
              <a:t> </a:t>
            </a:r>
            <a:r>
              <a:rPr lang="en-US" sz="1400" u="none" strike="noStrike" dirty="0">
                <a:solidFill>
                  <a:srgbClr val="0000FF"/>
                </a:solidFill>
                <a:effectLst/>
                <a:latin typeface="Times New Roman" panose="02020603050405020304" pitchFamily="18" charset="0"/>
                <a:ea typeface="Times New Roman" panose="02020603050405020304" pitchFamily="18" charset="0"/>
                <a:hlinkClick r:id="rId3"/>
              </a:rPr>
              <a:t>https://docs.google.com/document/d/1POrkNub1maeOBpxqKV7pa-xLAZpbZjuHiTgmrsdJ00w/edit</a:t>
            </a:r>
            <a:endParaRPr lang="en-US" sz="1400" dirty="0">
              <a:effectLst/>
              <a:latin typeface="Times New Roman" panose="02020603050405020304" pitchFamily="18" charset="0"/>
              <a:ea typeface="Calibri" panose="020F0502020204030204" pitchFamily="34" charset="0"/>
            </a:endParaRPr>
          </a:p>
          <a:p>
            <a:pPr marL="457200" marR="0" indent="-457200">
              <a:lnSpc>
                <a:spcPct val="200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rPr>
              <a:t>Soomo (2023). Too late to apologize: A declaration. </a:t>
            </a:r>
            <a:r>
              <a:rPr lang="en-US" sz="1400" dirty="0">
                <a:solidFill>
                  <a:srgbClr val="000000"/>
                </a:solidFill>
                <a:effectLst/>
                <a:latin typeface="Times New Roman" panose="02020603050405020304" pitchFamily="18" charset="0"/>
                <a:ea typeface="Calibri" panose="020F0502020204030204" pitchFamily="34" charset="0"/>
                <a:hlinkClick r:id="rId4"/>
              </a:rPr>
              <a:t>https://www.soomolearning.com/declaration</a:t>
            </a:r>
            <a:endParaRPr lang="en-US" sz="1400" dirty="0">
              <a:solidFill>
                <a:srgbClr val="000000"/>
              </a:solidFill>
              <a:effectLst/>
              <a:latin typeface="Times New Roman" panose="02020603050405020304" pitchFamily="18" charset="0"/>
              <a:ea typeface="Calibri" panose="020F0502020204030204" pitchFamily="34" charset="0"/>
            </a:endParaRPr>
          </a:p>
          <a:p>
            <a:pPr marL="457200" marR="0" indent="-457200">
              <a:lnSpc>
                <a:spcPct val="200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rPr>
              <a:t>West, R. E., Thomas, R. A., Bodily, R., Wright, C., &amp; Borup, J. (2016). An analysis of instructional design and technology departments. </a:t>
            </a:r>
            <a:r>
              <a:rPr lang="en-US" sz="1400" i="1" dirty="0">
                <a:effectLst/>
                <a:latin typeface="Times New Roman" panose="02020603050405020304" pitchFamily="18" charset="0"/>
                <a:ea typeface="Calibri" panose="020F0502020204030204" pitchFamily="34" charset="0"/>
              </a:rPr>
              <a:t>Educational Technology Research and Development</a:t>
            </a:r>
            <a:r>
              <a:rPr lang="en-US" sz="1400" dirty="0">
                <a:effectLst/>
                <a:latin typeface="Times New Roman" panose="02020603050405020304" pitchFamily="18" charset="0"/>
                <a:ea typeface="Calibri" panose="020F0502020204030204" pitchFamily="34" charset="0"/>
              </a:rPr>
              <a:t>, </a:t>
            </a:r>
            <a:r>
              <a:rPr lang="en-US" sz="1400" i="1" dirty="0">
                <a:effectLst/>
                <a:latin typeface="Times New Roman" panose="02020603050405020304" pitchFamily="18" charset="0"/>
                <a:ea typeface="Calibri" panose="020F0502020204030204" pitchFamily="34" charset="0"/>
              </a:rPr>
              <a:t>65</a:t>
            </a:r>
            <a:r>
              <a:rPr lang="en-US" sz="1400" dirty="0">
                <a:effectLst/>
                <a:latin typeface="Times New Roman" panose="02020603050405020304" pitchFamily="18" charset="0"/>
                <a:ea typeface="Calibri" panose="020F0502020204030204" pitchFamily="34" charset="0"/>
              </a:rPr>
              <a:t>(4), 869-888. </a:t>
            </a:r>
            <a:r>
              <a:rPr lang="en-US" sz="1400" u="none" strike="noStrike" dirty="0">
                <a:solidFill>
                  <a:srgbClr val="000000"/>
                </a:solidFill>
                <a:effectLst/>
                <a:latin typeface="Times New Roman" panose="02020603050405020304" pitchFamily="18" charset="0"/>
                <a:ea typeface="Calibri" panose="020F0502020204030204" pitchFamily="34" charset="0"/>
                <a:hlinkClick r:id="rId5"/>
              </a:rPr>
              <a:t>https://doi.org/10.1007/s11423-016-9490-1</a:t>
            </a:r>
            <a:endParaRPr lang="en-US" sz="1400" dirty="0">
              <a:effectLst/>
              <a:latin typeface="Times New Roman" panose="02020603050405020304" pitchFamily="18" charset="0"/>
              <a:ea typeface="Calibri" panose="020F0502020204030204" pitchFamily="34" charset="0"/>
            </a:endParaRP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45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Lesson: Fourth Grade Social Studies – The Declaration of Independence - Standards</a:t>
            </a:r>
          </a:p>
        </p:txBody>
      </p:sp>
      <p:sp>
        <p:nvSpPr>
          <p:cNvPr id="3" name="Content Placeholder 2"/>
          <p:cNvSpPr>
            <a:spLocks noGrp="1"/>
          </p:cNvSpPr>
          <p:nvPr>
            <p:ph idx="1"/>
          </p:nvPr>
        </p:nvSpPr>
        <p:spPr>
          <a:xfrm>
            <a:off x="1295401" y="2556932"/>
            <a:ext cx="9601196" cy="3735584"/>
          </a:xfrm>
        </p:spPr>
        <p:txBody>
          <a:bodyPr/>
          <a:lstStyle/>
          <a:p>
            <a:pPr marL="0" indent="0">
              <a:buNone/>
            </a:pPr>
            <a:r>
              <a:rPr lang="en-US" dirty="0">
                <a:latin typeface="Georgia" panose="02040502050405020303" pitchFamily="18" charset="0"/>
              </a:rPr>
              <a:t>The lesson incorporated state and district social studies standards for understanding the Declaration of Independence.</a:t>
            </a:r>
          </a:p>
          <a:p>
            <a:pPr>
              <a:buFont typeface="Wingdings" panose="05000000000000000000" pitchFamily="2" charset="2"/>
              <a:buChar char="Ø"/>
            </a:pPr>
            <a:r>
              <a:rPr lang="en-US" dirty="0">
                <a:latin typeface="Georgia" panose="02040502050405020303" pitchFamily="18" charset="0"/>
              </a:rPr>
              <a:t>Georgia - SS4H1 Explain the causes, events, and results of the American Revolution. </a:t>
            </a:r>
          </a:p>
          <a:p>
            <a:pPr lvl="1">
              <a:buFont typeface="Wingdings" panose="05000000000000000000" pitchFamily="2" charset="2"/>
              <a:buChar char="Ø"/>
            </a:pPr>
            <a:r>
              <a:rPr lang="en-US" dirty="0">
                <a:latin typeface="Georgia" panose="02040502050405020303" pitchFamily="18" charset="0"/>
              </a:rPr>
              <a:t>d. Explain the writing of the Declaration of Independence; include who wrote it, how it was written, why it was necessary, and how it was a response to tyranny and the abuse of power (GADOE, 2023).</a:t>
            </a:r>
          </a:p>
          <a:p>
            <a:pPr>
              <a:buFont typeface="Wingdings" panose="05000000000000000000" pitchFamily="2" charset="2"/>
              <a:buChar char="Ø"/>
            </a:pPr>
            <a:r>
              <a:rPr lang="en-US" sz="1600" dirty="0">
                <a:latin typeface="Georgia" panose="02040502050405020303" pitchFamily="18" charset="0"/>
              </a:rPr>
              <a:t>Gwinnett County Public Schools – </a:t>
            </a:r>
          </a:p>
          <a:p>
            <a:pPr lvl="1">
              <a:buFont typeface="Wingdings" panose="05000000000000000000" pitchFamily="2" charset="2"/>
              <a:buChar char="Ø"/>
            </a:pPr>
            <a:r>
              <a:rPr lang="en-US" i="0" u="none" strike="noStrike" dirty="0">
                <a:solidFill>
                  <a:srgbClr val="000000"/>
                </a:solidFill>
                <a:effectLst/>
                <a:latin typeface="Georgia" panose="02040502050405020303" pitchFamily="18" charset="0"/>
              </a:rPr>
              <a:t>AKS: 4SS.C.30.d: </a:t>
            </a:r>
            <a:r>
              <a:rPr lang="en-US" b="0" i="0" u="none" strike="noStrike" dirty="0">
                <a:solidFill>
                  <a:srgbClr val="000000"/>
                </a:solidFill>
                <a:effectLst/>
                <a:latin typeface="Georgia" panose="02040502050405020303" pitchFamily="18" charset="0"/>
              </a:rPr>
              <a:t>explain the main idea (the writing) of the Declaration of Independence; include who wrote it, how it was written, the sequence of events that explain why it was necessary, and how it was a "cause and effect" response to tyranny and the abuse of power (GCPS, 2023 a-b).</a:t>
            </a:r>
            <a:endParaRPr lang="en-US" b="0" dirty="0">
              <a:effectLst/>
              <a:latin typeface="Georgia" panose="02040502050405020303" pitchFamily="18" charset="0"/>
            </a:endParaRPr>
          </a:p>
          <a:p>
            <a:pPr marL="0" indent="0">
              <a:buNone/>
            </a:pPr>
            <a:br>
              <a:rPr lang="en-US" dirty="0"/>
            </a:br>
            <a:endParaRPr lang="en-US" dirty="0"/>
          </a:p>
        </p:txBody>
      </p:sp>
    </p:spTree>
    <p:extLst>
      <p:ext uri="{BB962C8B-B14F-4D97-AF65-F5344CB8AC3E}">
        <p14:creationId xmlns:p14="http://schemas.microsoft.com/office/powerpoint/2010/main" val="292348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Lesson: Fourth Grade Social Studies – The Declaration of Independence – Teacher and Student Actions</a:t>
            </a:r>
          </a:p>
        </p:txBody>
      </p:sp>
      <p:sp>
        <p:nvSpPr>
          <p:cNvPr id="3" name="Content Placeholder 2"/>
          <p:cNvSpPr>
            <a:spLocks noGrp="1"/>
          </p:cNvSpPr>
          <p:nvPr>
            <p:ph idx="1"/>
          </p:nvPr>
        </p:nvSpPr>
        <p:spPr>
          <a:xfrm>
            <a:off x="1295401" y="2556932"/>
            <a:ext cx="9601196" cy="3494952"/>
          </a:xfrm>
        </p:spPr>
        <p:txBody>
          <a:bodyPr/>
          <a:lstStyle/>
          <a:p>
            <a:pPr marL="0" indent="0">
              <a:buNone/>
            </a:pPr>
            <a:r>
              <a:rPr lang="en-US" dirty="0">
                <a:latin typeface="Georgia" panose="02040502050405020303" pitchFamily="18" charset="0"/>
              </a:rPr>
              <a:t>The lesson integrates social studies and writing across the curriculum.</a:t>
            </a:r>
          </a:p>
          <a:p>
            <a:pPr>
              <a:buFont typeface="Wingdings" panose="05000000000000000000" pitchFamily="2" charset="2"/>
              <a:buChar char="Ø"/>
            </a:pPr>
            <a:r>
              <a:rPr lang="en-US" dirty="0">
                <a:latin typeface="Georgia" panose="02040502050405020303" pitchFamily="18" charset="0"/>
              </a:rPr>
              <a:t>Activating strategy – Watch a video from the Broadway play, “Hamilton.”</a:t>
            </a:r>
          </a:p>
          <a:p>
            <a:pPr>
              <a:buFont typeface="Wingdings" panose="05000000000000000000" pitchFamily="2" charset="2"/>
              <a:buChar char="Ø"/>
            </a:pPr>
            <a:r>
              <a:rPr lang="en-US" dirty="0">
                <a:latin typeface="Georgia" panose="02040502050405020303" pitchFamily="18" charset="0"/>
              </a:rPr>
              <a:t>Discuss background knowledge about the reasons and context for the Declaration of Independence.</a:t>
            </a:r>
          </a:p>
          <a:p>
            <a:pPr>
              <a:buFont typeface="Wingdings" panose="05000000000000000000" pitchFamily="2" charset="2"/>
              <a:buChar char="Ø"/>
            </a:pPr>
            <a:r>
              <a:rPr lang="en-US" dirty="0">
                <a:latin typeface="Georgia" panose="02040502050405020303" pitchFamily="18" charset="0"/>
              </a:rPr>
              <a:t>Complete Writing Prompt:</a:t>
            </a:r>
          </a:p>
          <a:p>
            <a:pPr marR="61595" lvl="1">
              <a:spcBef>
                <a:spcPts val="0"/>
              </a:spcBef>
              <a:spcAft>
                <a:spcPts val="800"/>
              </a:spcAft>
              <a:buFont typeface="Wingdings" panose="05000000000000000000" pitchFamily="2" charset="2"/>
              <a:buChar char="Ø"/>
            </a:pPr>
            <a:r>
              <a:rPr lang="en-US" b="1" u="sng" dirty="0">
                <a:effectLst/>
                <a:latin typeface="Times New Roman" panose="02020603050405020304" pitchFamily="18" charset="0"/>
                <a:ea typeface="Calibri" panose="020F0502020204030204" pitchFamily="34" charset="0"/>
              </a:rPr>
              <a:t>Writing Prompt – </a:t>
            </a:r>
            <a:endParaRPr lang="en-US" dirty="0">
              <a:effectLst/>
              <a:latin typeface="Times New Roman" panose="02020603050405020304" pitchFamily="18" charset="0"/>
              <a:ea typeface="Calibri" panose="020F0502020204030204" pitchFamily="34" charset="0"/>
            </a:endParaRPr>
          </a:p>
          <a:p>
            <a:pPr marR="61595" lvl="2">
              <a:spcBef>
                <a:spcPts val="0"/>
              </a:spcBef>
              <a:spcAft>
                <a:spcPts val="800"/>
              </a:spcAft>
              <a:buFont typeface="Wingdings" panose="05000000000000000000" pitchFamily="2" charset="2"/>
              <a:buChar char="Ø"/>
            </a:pPr>
            <a:r>
              <a:rPr lang="en-US" dirty="0">
                <a:effectLst/>
                <a:latin typeface="Times New Roman" panose="02020603050405020304" pitchFamily="18" charset="0"/>
                <a:ea typeface="Calibri" panose="020F0502020204030204" pitchFamily="34" charset="0"/>
              </a:rPr>
              <a:t>Great Britain thought it was disloyal and treasonous to declare their independence. Write an argument disagreeing with Great Britain’s point of view. Use what you have learned about the Declaration of Independence (such as natural rights, the grievances, and the big ideas of the document) to explain why it is a necessary response on behalf of colonists (GCPS, 2023a).</a:t>
            </a:r>
          </a:p>
          <a:p>
            <a:pPr marL="0" marR="61595" indent="0">
              <a:lnSpc>
                <a:spcPct val="200000"/>
              </a:lnSpc>
              <a:spcBef>
                <a:spcPts val="0"/>
              </a:spcBef>
              <a:spcAft>
                <a:spcPts val="800"/>
              </a:spcAft>
            </a:pPr>
            <a:r>
              <a:rPr lang="en-US" sz="1800" b="1" i="1" u="none" strike="noStrike"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lvl="1">
              <a:buFont typeface="Wingdings" panose="05000000000000000000" pitchFamily="2" charset="2"/>
              <a:buChar char="Ø"/>
            </a:pPr>
            <a:br>
              <a:rPr lang="en-US" dirty="0"/>
            </a:br>
            <a:endParaRPr lang="en-US" dirty="0"/>
          </a:p>
        </p:txBody>
      </p:sp>
    </p:spTree>
    <p:extLst>
      <p:ext uri="{BB962C8B-B14F-4D97-AF65-F5344CB8AC3E}">
        <p14:creationId xmlns:p14="http://schemas.microsoft.com/office/powerpoint/2010/main" val="85627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6" y="633216"/>
            <a:ext cx="10311063" cy="1303867"/>
          </a:xfrm>
        </p:spPr>
        <p:txBody>
          <a:bodyPr/>
          <a:lstStyle/>
          <a:p>
            <a:r>
              <a:rPr lang="en-US" sz="2800" dirty="0"/>
              <a:t>The Lesson: Fourth Grade Social Studies – The Declaration of Independence – Instructional Considerations for Diverse Learners</a:t>
            </a:r>
          </a:p>
        </p:txBody>
      </p:sp>
      <p:sp>
        <p:nvSpPr>
          <p:cNvPr id="3" name="Content Placeholder 2"/>
          <p:cNvSpPr>
            <a:spLocks noGrp="1"/>
          </p:cNvSpPr>
          <p:nvPr>
            <p:ph idx="1"/>
          </p:nvPr>
        </p:nvSpPr>
        <p:spPr>
          <a:xfrm>
            <a:off x="962526" y="2346156"/>
            <a:ext cx="10587790" cy="4006517"/>
          </a:xfrm>
        </p:spPr>
        <p:txBody>
          <a:bodyPr/>
          <a:lstStyle/>
          <a:p>
            <a:pPr marL="0" indent="0">
              <a:buNone/>
            </a:pPr>
            <a:r>
              <a:rPr lang="en-US" dirty="0">
                <a:latin typeface="Georgia" panose="02040502050405020303" pitchFamily="18" charset="0"/>
              </a:rPr>
              <a:t>The lesson integrated strategies for equitable access by diverse learner groups – ELL, SWD, GT</a:t>
            </a:r>
          </a:p>
          <a:p>
            <a:pPr marL="342900" marR="61595" lvl="0" indent="-342900">
              <a:spcBef>
                <a:spcPts val="10"/>
              </a:spcBef>
              <a:spcAft>
                <a:spcPts val="800"/>
              </a:spcAft>
              <a:buFont typeface="Arial" panose="020B0604020202020204" pitchFamily="34" charset="0"/>
              <a:buChar char="●"/>
            </a:pPr>
            <a:r>
              <a:rPr lang="en-US" sz="1200" dirty="0">
                <a:effectLst/>
                <a:latin typeface="Noto Sans Symbols"/>
                <a:ea typeface="Noto Sans Symbols"/>
                <a:cs typeface="Noto Sans Symbols"/>
              </a:rPr>
              <a:t>Consider giving ELL students sentence stems or paragraph frames.</a:t>
            </a:r>
          </a:p>
          <a:p>
            <a:pPr marL="342900" marR="61595" lvl="0" indent="-342900">
              <a:spcBef>
                <a:spcPts val="10"/>
              </a:spcBef>
              <a:spcAft>
                <a:spcPts val="800"/>
              </a:spcAft>
              <a:buFont typeface="Arial" panose="020B0604020202020204" pitchFamily="34" charset="0"/>
              <a:buChar char="●"/>
            </a:pPr>
            <a:r>
              <a:rPr lang="en-US" sz="1200" dirty="0">
                <a:effectLst/>
                <a:latin typeface="Noto Sans Symbols"/>
                <a:ea typeface="Noto Sans Symbols"/>
                <a:cs typeface="Noto Sans Symbols"/>
              </a:rPr>
              <a:t>Allow ELL and SPED students to use notes, passages, or other instructional items from the unit to help with their writing piece.</a:t>
            </a:r>
          </a:p>
          <a:p>
            <a:pPr marL="342900" marR="61595" lvl="0" indent="-342900">
              <a:spcBef>
                <a:spcPts val="10"/>
              </a:spcBef>
              <a:spcAft>
                <a:spcPts val="800"/>
              </a:spcAft>
              <a:buFont typeface="Arial" panose="020B0604020202020204" pitchFamily="34" charset="0"/>
              <a:buChar char="●"/>
            </a:pPr>
            <a:r>
              <a:rPr lang="en-US" sz="1200" dirty="0">
                <a:effectLst/>
                <a:latin typeface="Noto Sans Symbols"/>
                <a:ea typeface="Noto Sans Symbols"/>
                <a:cs typeface="Noto Sans Symbols"/>
              </a:rPr>
              <a:t>Provide ELL and SPED students with graphic organizers to draft and edit their writing.</a:t>
            </a:r>
          </a:p>
          <a:p>
            <a:pPr marL="342900" marR="61595" lvl="0" indent="-342900">
              <a:spcBef>
                <a:spcPts val="10"/>
              </a:spcBef>
              <a:spcAft>
                <a:spcPts val="800"/>
              </a:spcAft>
              <a:buFont typeface="Arial" panose="020B0604020202020204" pitchFamily="34" charset="0"/>
              <a:buChar char="●"/>
            </a:pPr>
            <a:r>
              <a:rPr lang="en-US" sz="1200" dirty="0">
                <a:effectLst/>
                <a:latin typeface="Noto Sans Symbols"/>
                <a:ea typeface="Noto Sans Symbols"/>
                <a:cs typeface="Noto Sans Symbols"/>
              </a:rPr>
              <a:t>Provide ELL and SPED students with visual study materials for key vocabulary, both digital and print.</a:t>
            </a:r>
          </a:p>
          <a:p>
            <a:pPr marL="342900" marR="61595" lvl="0" indent="-342900">
              <a:spcBef>
                <a:spcPts val="10"/>
              </a:spcBef>
              <a:spcAft>
                <a:spcPts val="800"/>
              </a:spcAft>
              <a:buFont typeface="Arial" panose="020B0604020202020204" pitchFamily="34" charset="0"/>
              <a:buChar char="●"/>
            </a:pPr>
            <a:r>
              <a:rPr lang="en-US" sz="1200" dirty="0">
                <a:effectLst/>
                <a:latin typeface="Noto Sans Symbols"/>
                <a:ea typeface="Noto Sans Symbols"/>
                <a:cs typeface="Noto Sans Symbols"/>
              </a:rPr>
              <a:t>Meet with ELL and SPED students in small groups and use a gradual release cycle to model differentiated strategies in multiple modalities (Visual, Auditory, Kinesthetic), both digital and </a:t>
            </a:r>
            <a:r>
              <a:rPr lang="en-US" sz="1200" dirty="0">
                <a:latin typeface="Noto Sans Symbols"/>
                <a:ea typeface="Noto Sans Symbols"/>
                <a:cs typeface="Noto Sans Symbols"/>
              </a:rPr>
              <a:t>print. </a:t>
            </a:r>
          </a:p>
          <a:p>
            <a:pPr marL="342900" marR="61595" lvl="0" indent="-342900">
              <a:spcBef>
                <a:spcPts val="10"/>
              </a:spcBef>
              <a:spcAft>
                <a:spcPts val="800"/>
              </a:spcAft>
              <a:buFont typeface="Arial" panose="020B0604020202020204" pitchFamily="34" charset="0"/>
              <a:buChar char="●"/>
            </a:pPr>
            <a:r>
              <a:rPr lang="en-US" sz="1200" dirty="0">
                <a:latin typeface="Noto Sans Symbols"/>
                <a:ea typeface="Noto Sans Symbols"/>
                <a:cs typeface="Noto Sans Symbols"/>
              </a:rPr>
              <a:t>Apply a flipped approach with gifted learners to preview and research learning and allow the students opportunities to serve as a peer leader for other students.</a:t>
            </a:r>
          </a:p>
          <a:p>
            <a:pPr marL="342900" marR="61595" lvl="0" indent="-342900">
              <a:spcBef>
                <a:spcPts val="10"/>
              </a:spcBef>
              <a:spcAft>
                <a:spcPts val="800"/>
              </a:spcAft>
              <a:buFont typeface="Arial" panose="020B0604020202020204" pitchFamily="34" charset="0"/>
              <a:buChar char="●"/>
            </a:pPr>
            <a:r>
              <a:rPr lang="en-US" sz="1200" dirty="0">
                <a:latin typeface="Noto Sans Symbols"/>
                <a:ea typeface="Noto Sans Symbols"/>
                <a:cs typeface="Noto Sans Symbols"/>
              </a:rPr>
              <a:t>Give gifted students more choice in their writing topic to craft writing pieces for both points of view.</a:t>
            </a:r>
          </a:p>
          <a:p>
            <a:pPr marL="342900" marR="61595" lvl="0" indent="-342900">
              <a:spcBef>
                <a:spcPts val="10"/>
              </a:spcBef>
              <a:spcAft>
                <a:spcPts val="800"/>
              </a:spcAft>
              <a:buFont typeface="Arial" panose="020B0604020202020204" pitchFamily="34" charset="0"/>
              <a:buChar char="●"/>
            </a:pPr>
            <a:r>
              <a:rPr lang="en-US" sz="1200" dirty="0">
                <a:latin typeface="Noto Sans Symbols"/>
                <a:ea typeface="Noto Sans Symbols"/>
                <a:cs typeface="Noto Sans Symbols"/>
              </a:rPr>
              <a:t>Have gifted students conduct a debate representing both points of view for colonial taxation.</a:t>
            </a:r>
            <a:endParaRPr lang="en-US" sz="1200" dirty="0">
              <a:effectLst/>
              <a:latin typeface="Noto Sans Symbols"/>
              <a:ea typeface="Noto Sans Symbols"/>
              <a:cs typeface="Noto Sans Symbols"/>
            </a:endParaRPr>
          </a:p>
          <a:p>
            <a:pPr marL="342900" marR="77470" lvl="0" indent="-342900">
              <a:spcBef>
                <a:spcPts val="305"/>
              </a:spcBef>
              <a:spcAft>
                <a:spcPts val="0"/>
              </a:spcAft>
              <a:buFont typeface="Arial" panose="020B0604020202020204" pitchFamily="34" charset="0"/>
              <a:buChar char="●"/>
            </a:pPr>
            <a:r>
              <a:rPr lang="en-US" sz="1200" b="1" dirty="0">
                <a:effectLst/>
                <a:latin typeface="Times New Roman" panose="02020603050405020304" pitchFamily="18" charset="0"/>
                <a:ea typeface="Noto Sans Symbols"/>
                <a:cs typeface="Noto Sans Symbols"/>
              </a:rPr>
              <a:t>Modifications:</a:t>
            </a:r>
            <a:r>
              <a:rPr lang="en-US" sz="1200" b="1" spc="400"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Reduce the length of the writing requirement to 1-2 paragraphs containing the same content, provide </a:t>
            </a:r>
            <a:r>
              <a:rPr lang="en-US" sz="1200" u="sng" dirty="0">
                <a:solidFill>
                  <a:srgbClr val="0563C1"/>
                </a:solidFill>
                <a:effectLst/>
                <a:latin typeface="Times New Roman" panose="02020603050405020304" pitchFamily="18" charset="0"/>
                <a:ea typeface="Noto Sans Symbols"/>
                <a:cs typeface="Noto Sans Symbols"/>
                <a:hlinkClick r:id="rId3"/>
              </a:rPr>
              <a:t>paragraph</a:t>
            </a:r>
            <a:r>
              <a:rPr lang="en-US" sz="1200" dirty="0">
                <a:effectLst/>
                <a:latin typeface="Times New Roman" panose="02020603050405020304" pitchFamily="18" charset="0"/>
                <a:ea typeface="Noto Sans Symbols"/>
                <a:cs typeface="Noto Sans Symbols"/>
              </a:rPr>
              <a:t> </a:t>
            </a:r>
            <a:r>
              <a:rPr lang="en-US" sz="1200" u="sng" dirty="0">
                <a:solidFill>
                  <a:srgbClr val="0563C1"/>
                </a:solidFill>
                <a:effectLst/>
                <a:latin typeface="Times New Roman" panose="02020603050405020304" pitchFamily="18" charset="0"/>
                <a:ea typeface="Noto Sans Symbols"/>
                <a:cs typeface="Noto Sans Symbols"/>
                <a:hlinkClick r:id="rId3"/>
              </a:rPr>
              <a:t>organizers</a:t>
            </a:r>
            <a:r>
              <a:rPr lang="en-US" sz="1200" dirty="0">
                <a:effectLst/>
                <a:latin typeface="Times New Roman" panose="02020603050405020304" pitchFamily="18" charset="0"/>
                <a:ea typeface="Noto Sans Symbols"/>
                <a:cs typeface="Noto Sans Symbols"/>
              </a:rPr>
              <a:t> (Oreo Writing graphic organizer) for students to complete prior to writing; facilitate the process for a small group of</a:t>
            </a:r>
            <a:r>
              <a:rPr lang="en-US" sz="1200" spc="-20"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struggling</a:t>
            </a:r>
            <a:r>
              <a:rPr lang="en-US" sz="1200" spc="-15"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learners;</a:t>
            </a:r>
            <a:r>
              <a:rPr lang="en-US" sz="1200" spc="-15"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assign</a:t>
            </a:r>
            <a:r>
              <a:rPr lang="en-US" sz="1200" spc="-5"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peer</a:t>
            </a:r>
            <a:r>
              <a:rPr lang="en-US" sz="1200" spc="-10"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partners;</a:t>
            </a:r>
            <a:r>
              <a:rPr lang="en-US" sz="1200" spc="-15"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allow</a:t>
            </a:r>
            <a:r>
              <a:rPr lang="en-US" sz="1200" spc="-15"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students to</a:t>
            </a:r>
            <a:r>
              <a:rPr lang="en-US" sz="1200" spc="-10"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type,</a:t>
            </a:r>
            <a:r>
              <a:rPr lang="en-US" sz="1200" spc="-10"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record,</a:t>
            </a:r>
            <a:r>
              <a:rPr lang="en-US" sz="1200" spc="-10"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or</a:t>
            </a:r>
            <a:r>
              <a:rPr lang="en-US" sz="1200" spc="-10"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dictate</a:t>
            </a:r>
            <a:r>
              <a:rPr lang="en-US" sz="1200" spc="-15"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their</a:t>
            </a:r>
            <a:r>
              <a:rPr lang="en-US" sz="1200" spc="-10"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paragraphs;</a:t>
            </a:r>
            <a:r>
              <a:rPr lang="en-US" sz="1200" spc="-15"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provide</a:t>
            </a:r>
            <a:r>
              <a:rPr lang="en-US" sz="1200" spc="-15"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sentence</a:t>
            </a:r>
            <a:r>
              <a:rPr lang="en-US" sz="1200" spc="-20"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starters</a:t>
            </a:r>
            <a:r>
              <a:rPr lang="en-US" sz="1200" spc="-10"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for</a:t>
            </a:r>
            <a:r>
              <a:rPr lang="en-US" sz="1200" spc="-10" dirty="0">
                <a:effectLst/>
                <a:latin typeface="Times New Roman" panose="02020603050405020304" pitchFamily="18" charset="0"/>
                <a:ea typeface="Noto Sans Symbols"/>
                <a:cs typeface="Noto Sans Symbols"/>
              </a:rPr>
              <a:t> </a:t>
            </a:r>
            <a:r>
              <a:rPr lang="en-US" sz="1200" dirty="0">
                <a:effectLst/>
                <a:latin typeface="Times New Roman" panose="02020603050405020304" pitchFamily="18" charset="0"/>
                <a:ea typeface="Noto Sans Symbols"/>
                <a:cs typeface="Noto Sans Symbols"/>
              </a:rPr>
              <a:t>each </a:t>
            </a:r>
            <a:r>
              <a:rPr lang="en-US" sz="1200" spc="-10" dirty="0">
                <a:effectLst/>
                <a:latin typeface="Times New Roman" panose="02020603050405020304" pitchFamily="18" charset="0"/>
                <a:ea typeface="Noto Sans Symbols"/>
                <a:cs typeface="Noto Sans Symbols"/>
              </a:rPr>
              <a:t>paragraph (GADOE, 2023).</a:t>
            </a:r>
            <a:endParaRPr lang="en-US" sz="1200" dirty="0">
              <a:effectLst/>
              <a:latin typeface="Noto Sans Symbols"/>
              <a:ea typeface="Noto Sans Symbols"/>
              <a:cs typeface="Noto Sans Symbols"/>
            </a:endParaRPr>
          </a:p>
        </p:txBody>
      </p:sp>
    </p:spTree>
    <p:extLst>
      <p:ext uri="{BB962C8B-B14F-4D97-AF65-F5344CB8AC3E}">
        <p14:creationId xmlns:p14="http://schemas.microsoft.com/office/powerpoint/2010/main" val="317014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1" y="982132"/>
            <a:ext cx="10587789" cy="1303867"/>
          </a:xfrm>
        </p:spPr>
        <p:txBody>
          <a:bodyPr/>
          <a:lstStyle/>
          <a:p>
            <a:r>
              <a:rPr lang="en-US" sz="2800" dirty="0"/>
              <a:t>The Lesson: Fourth Grade Social Studies – The Declaration of Independence – Integrating On-line Learning -Part 1</a:t>
            </a:r>
          </a:p>
        </p:txBody>
      </p:sp>
      <p:sp>
        <p:nvSpPr>
          <p:cNvPr id="3" name="Content Placeholder 2"/>
          <p:cNvSpPr>
            <a:spLocks noGrp="1"/>
          </p:cNvSpPr>
          <p:nvPr>
            <p:ph idx="1"/>
          </p:nvPr>
        </p:nvSpPr>
        <p:spPr>
          <a:xfrm>
            <a:off x="962526" y="2556932"/>
            <a:ext cx="10467474" cy="3735584"/>
          </a:xfrm>
        </p:spPr>
        <p:txBody>
          <a:bodyPr/>
          <a:lstStyle/>
          <a:p>
            <a:pPr marL="0" indent="0">
              <a:buNone/>
            </a:pPr>
            <a:r>
              <a:rPr lang="en-US" dirty="0">
                <a:latin typeface="Georgia" panose="02040502050405020303" pitchFamily="18" charset="0"/>
              </a:rPr>
              <a:t>The lesson is combined with another district lesson plan that uses music videos from You Tube to help students gain a deeper understanding of why the colonies wanted to sever relations with Great Britain</a:t>
            </a:r>
            <a:r>
              <a:rPr lang="en-US" sz="1400" dirty="0">
                <a:latin typeface="Georgia" panose="02040502050405020303" pitchFamily="18" charset="0"/>
              </a:rPr>
              <a:t>.</a:t>
            </a:r>
          </a:p>
          <a:p>
            <a:pPr>
              <a:buFont typeface="Wingdings" panose="05000000000000000000" pitchFamily="2" charset="2"/>
              <a:buChar char="Ø"/>
            </a:pPr>
            <a:r>
              <a:rPr lang="en-US" sz="1400" dirty="0">
                <a:latin typeface="Georgia" panose="02040502050405020303" pitchFamily="18" charset="0"/>
              </a:rPr>
              <a:t>Students explore music videos through the district’s student portal using the Safari Montage platform (GCPS, 2023b).</a:t>
            </a:r>
          </a:p>
          <a:p>
            <a:pPr>
              <a:buFont typeface="Wingdings" panose="05000000000000000000" pitchFamily="2" charset="2"/>
              <a:buChar char="Ø"/>
            </a:pPr>
            <a:r>
              <a:rPr lang="en-US" sz="1400" dirty="0">
                <a:latin typeface="Georgia" panose="02040502050405020303" pitchFamily="18" charset="0"/>
              </a:rPr>
              <a:t>The lesson includes a Taylor Smith video and lyrics analysis of her song, “We are Never Getting Back Together” (GCPS, 2023b).</a:t>
            </a:r>
          </a:p>
          <a:p>
            <a:pPr lvl="1">
              <a:buFont typeface="Wingdings" panose="05000000000000000000" pitchFamily="2" charset="2"/>
              <a:buChar char="Ø"/>
            </a:pPr>
            <a:r>
              <a:rPr lang="en-US" sz="1200" dirty="0">
                <a:latin typeface="Georgia" panose="02040502050405020303" pitchFamily="18" charset="0"/>
                <a:hlinkClick r:id="rId3"/>
              </a:rPr>
              <a:t>https://www.youtube.com/embed/n2Ez-w-zvd4?modestbranding=1&amp;autoplay=1&amp;iv_load_policy=3&amp;rel=0&amp;fs=1&amp;start=&amp;end=</a:t>
            </a:r>
            <a:endParaRPr lang="en-US" sz="1200" dirty="0">
              <a:latin typeface="Georgia" panose="02040502050405020303" pitchFamily="18" charset="0"/>
            </a:endParaRPr>
          </a:p>
          <a:p>
            <a:pPr>
              <a:buFont typeface="Wingdings" panose="05000000000000000000" pitchFamily="2" charset="2"/>
              <a:buChar char="Ø"/>
            </a:pPr>
            <a:r>
              <a:rPr lang="en-US" sz="1400" dirty="0">
                <a:latin typeface="Georgia" panose="02040502050405020303" pitchFamily="18" charset="0"/>
              </a:rPr>
              <a:t>The lesson also includes a parody video about the Declaration of Independence to the OneRepublic song, “Apologize.”</a:t>
            </a:r>
          </a:p>
          <a:p>
            <a:pPr lvl="1">
              <a:buFont typeface="Wingdings" panose="05000000000000000000" pitchFamily="2" charset="2"/>
              <a:buChar char="Ø"/>
            </a:pPr>
            <a:r>
              <a:rPr lang="en-US" sz="1200" dirty="0">
                <a:latin typeface="Georgia" panose="02040502050405020303" pitchFamily="18" charset="0"/>
                <a:hlinkClick r:id="rId4"/>
              </a:rPr>
              <a:t>https://www.youtube.com/watch?v=uZfRaWAtBVg&amp;list=RDuZfRaWAtBVg&amp;start_radio=1</a:t>
            </a:r>
            <a:endParaRPr lang="en-US" sz="1200" dirty="0">
              <a:latin typeface="Georgia" panose="02040502050405020303" pitchFamily="18" charset="0"/>
            </a:endParaRPr>
          </a:p>
          <a:p>
            <a:pPr>
              <a:buFont typeface="Wingdings" panose="05000000000000000000" pitchFamily="2" charset="2"/>
              <a:buChar char="Ø"/>
            </a:pPr>
            <a:r>
              <a:rPr lang="en-US" sz="1400" dirty="0">
                <a:latin typeface="Georgia" panose="02040502050405020303" pitchFamily="18" charset="0"/>
              </a:rPr>
              <a:t>The students analyze the lyrics and make connections to the reasons why the founding fathers decided to declare independence and describe exactly what that means.</a:t>
            </a:r>
          </a:p>
        </p:txBody>
      </p:sp>
    </p:spTree>
    <p:extLst>
      <p:ext uri="{BB962C8B-B14F-4D97-AF65-F5344CB8AC3E}">
        <p14:creationId xmlns:p14="http://schemas.microsoft.com/office/powerpoint/2010/main" val="3310207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05" y="788101"/>
            <a:ext cx="10587789" cy="1303867"/>
          </a:xfrm>
        </p:spPr>
        <p:txBody>
          <a:bodyPr/>
          <a:lstStyle/>
          <a:p>
            <a:r>
              <a:rPr lang="en-US" sz="2800" dirty="0"/>
              <a:t>The Lesson: Fourth Grade Social Studies – The Declaration of Independence – No More Kings</a:t>
            </a:r>
          </a:p>
        </p:txBody>
      </p:sp>
      <p:sp>
        <p:nvSpPr>
          <p:cNvPr id="3" name="Content Placeholder 2"/>
          <p:cNvSpPr>
            <a:spLocks noGrp="1"/>
          </p:cNvSpPr>
          <p:nvPr>
            <p:ph idx="1"/>
          </p:nvPr>
        </p:nvSpPr>
        <p:spPr>
          <a:xfrm>
            <a:off x="902368" y="2099732"/>
            <a:ext cx="10467474" cy="1461615"/>
          </a:xfrm>
        </p:spPr>
        <p:txBody>
          <a:bodyPr/>
          <a:lstStyle/>
          <a:p>
            <a:pPr marL="0" indent="0" algn="ctr">
              <a:buNone/>
            </a:pPr>
            <a:r>
              <a:rPr lang="en-US" sz="1400" dirty="0">
                <a:latin typeface="Georgia" panose="02040502050405020303" pitchFamily="18" charset="0"/>
                <a:hlinkClick r:id="rId3"/>
              </a:rPr>
              <a:t>https://www.soomolearning.com/declaration#lyrics</a:t>
            </a:r>
            <a:endParaRPr lang="en-US" sz="1400" dirty="0">
              <a:latin typeface="Georgia" panose="02040502050405020303" pitchFamily="18" charset="0"/>
            </a:endParaRPr>
          </a:p>
          <a:p>
            <a:pPr marL="0" indent="0" algn="l">
              <a:buNone/>
            </a:pPr>
            <a:r>
              <a:rPr lang="en-US" sz="1400" b="0" i="0" dirty="0">
                <a:solidFill>
                  <a:srgbClr val="666666"/>
                </a:solidFill>
                <a:effectLst/>
                <a:latin typeface="SuisseIntl-Regular"/>
              </a:rPr>
              <a:t>“The following video is an anachronistic daydream asking the question, "If pop producer Timbaland had sought to build consensus around declaring independence, what might he have produced?"</a:t>
            </a:r>
          </a:p>
          <a:p>
            <a:pPr marL="0" indent="0" algn="l">
              <a:buNone/>
            </a:pPr>
            <a:r>
              <a:rPr lang="en-US" sz="1400" b="0" i="0" dirty="0">
                <a:solidFill>
                  <a:srgbClr val="666666"/>
                </a:solidFill>
                <a:effectLst/>
                <a:latin typeface="SuisseIntl-Regular"/>
              </a:rPr>
              <a:t>If you (like everyone at Soomo over 35) aren't familiar with the original video that prompted this parody, </a:t>
            </a:r>
            <a:r>
              <a:rPr lang="en-US" sz="1400" b="0" i="0" u="none" strike="noStrike" dirty="0">
                <a:solidFill>
                  <a:srgbClr val="666666"/>
                </a:solidFill>
                <a:effectLst/>
                <a:latin typeface="SuisseIntl-Regular"/>
                <a:hlinkClick r:id="rId4"/>
              </a:rPr>
              <a:t>"Apologize" by OneRepublic</a:t>
            </a:r>
            <a:r>
              <a:rPr lang="en-US" sz="1400" b="0" i="0" dirty="0">
                <a:solidFill>
                  <a:srgbClr val="666666"/>
                </a:solidFill>
                <a:effectLst/>
                <a:latin typeface="SuisseIntl-Regular"/>
              </a:rPr>
              <a:t> went to number one in 16 countries in a remix by Timbaland</a:t>
            </a:r>
            <a:r>
              <a:rPr lang="en-US" sz="1400" dirty="0">
                <a:solidFill>
                  <a:srgbClr val="666666"/>
                </a:solidFill>
                <a:latin typeface="SuisseIntl-Regular"/>
              </a:rPr>
              <a:t> “ (Soomo, 2023, webpage).</a:t>
            </a:r>
            <a:endParaRPr lang="en-US" sz="1400" b="0" i="0" dirty="0">
              <a:solidFill>
                <a:srgbClr val="666666"/>
              </a:solidFill>
              <a:effectLst/>
              <a:latin typeface="SuisseIntl-Regular"/>
            </a:endParaRPr>
          </a:p>
          <a:p>
            <a:pPr marL="0" indent="0" algn="l">
              <a:buNone/>
            </a:pPr>
            <a:br>
              <a:rPr lang="en-US" sz="1400" b="0" i="0" dirty="0">
                <a:solidFill>
                  <a:srgbClr val="666666"/>
                </a:solidFill>
                <a:effectLst/>
                <a:latin typeface="SuisseIntl-Regular"/>
              </a:rPr>
            </a:br>
            <a:endParaRPr lang="en-US" sz="1400" dirty="0">
              <a:latin typeface="Georgia" panose="02040502050405020303" pitchFamily="18" charset="0"/>
            </a:endParaRPr>
          </a:p>
        </p:txBody>
      </p:sp>
      <p:sp>
        <p:nvSpPr>
          <p:cNvPr id="6" name="TextBox 5">
            <a:extLst>
              <a:ext uri="{FF2B5EF4-FFF2-40B4-BE49-F238E27FC236}">
                <a16:creationId xmlns:a16="http://schemas.microsoft.com/office/drawing/2014/main" id="{1AF6DEE9-3D78-CA7D-4865-F928926B6E19}"/>
              </a:ext>
            </a:extLst>
          </p:cNvPr>
          <p:cNvSpPr txBox="1"/>
          <p:nvPr/>
        </p:nvSpPr>
        <p:spPr>
          <a:xfrm>
            <a:off x="0" y="3463757"/>
            <a:ext cx="5193632" cy="2893100"/>
          </a:xfrm>
          <a:prstGeom prst="rect">
            <a:avLst/>
          </a:prstGeom>
          <a:noFill/>
        </p:spPr>
        <p:txBody>
          <a:bodyPr wrap="square" rtlCol="0">
            <a:spAutoFit/>
          </a:bodyPr>
          <a:lstStyle/>
          <a:p>
            <a:pPr algn="ctr"/>
            <a:r>
              <a:rPr lang="en-US" sz="1400" b="1" i="0" dirty="0">
                <a:solidFill>
                  <a:srgbClr val="212529"/>
                </a:solidFill>
                <a:effectLst/>
                <a:latin typeface="SuisseIntl-Medium"/>
              </a:rPr>
              <a:t>Lyrics</a:t>
            </a:r>
          </a:p>
          <a:p>
            <a:pPr algn="ctr"/>
            <a:r>
              <a:rPr lang="en-US" sz="1400" b="0" i="0" dirty="0">
                <a:solidFill>
                  <a:srgbClr val="666666"/>
                </a:solidFill>
                <a:effectLst/>
                <a:latin typeface="SuisseIntl-Regular"/>
              </a:rPr>
              <a:t>Halfway across the globe</a:t>
            </a:r>
            <a:br>
              <a:rPr lang="en-US" sz="1400" b="0" i="0" dirty="0">
                <a:solidFill>
                  <a:srgbClr val="666666"/>
                </a:solidFill>
                <a:effectLst/>
                <a:latin typeface="SuisseIntl-Regular"/>
              </a:rPr>
            </a:br>
            <a:r>
              <a:rPr lang="en-US" sz="1400" b="0" i="0" dirty="0">
                <a:solidFill>
                  <a:srgbClr val="666666"/>
                </a:solidFill>
                <a:effectLst/>
                <a:latin typeface="SuisseIntl-Regular"/>
              </a:rPr>
              <a:t>And we're standing on new ground</a:t>
            </a:r>
            <a:br>
              <a:rPr lang="en-US" sz="1400" b="0" i="0" dirty="0">
                <a:solidFill>
                  <a:srgbClr val="666666"/>
                </a:solidFill>
                <a:effectLst/>
                <a:latin typeface="SuisseIntl-Regular"/>
              </a:rPr>
            </a:br>
            <a:r>
              <a:rPr lang="en-US" sz="1400" b="0" i="0" dirty="0">
                <a:solidFill>
                  <a:srgbClr val="666666"/>
                </a:solidFill>
                <a:effectLst/>
                <a:latin typeface="SuisseIntl-Regular"/>
              </a:rPr>
              <a:t>Screaming 'cross the waves</a:t>
            </a:r>
            <a:br>
              <a:rPr lang="en-US" sz="1400" b="0" i="0" dirty="0">
                <a:solidFill>
                  <a:srgbClr val="666666"/>
                </a:solidFill>
                <a:effectLst/>
                <a:latin typeface="SuisseIntl-Regular"/>
              </a:rPr>
            </a:br>
            <a:r>
              <a:rPr lang="en-US" sz="1400" b="0" i="0" dirty="0">
                <a:solidFill>
                  <a:srgbClr val="666666"/>
                </a:solidFill>
                <a:effectLst/>
                <a:latin typeface="SuisseIntl-Regular"/>
              </a:rPr>
              <a:t>You can't hear a sound</a:t>
            </a:r>
            <a:br>
              <a:rPr lang="en-US" sz="1400" b="0" i="0" dirty="0">
                <a:solidFill>
                  <a:srgbClr val="666666"/>
                </a:solidFill>
                <a:effectLst/>
                <a:latin typeface="SuisseIntl-Regular"/>
              </a:rPr>
            </a:br>
            <a:r>
              <a:rPr lang="en-US" sz="1400" b="0" i="0" dirty="0">
                <a:solidFill>
                  <a:srgbClr val="666666"/>
                </a:solidFill>
                <a:effectLst/>
                <a:latin typeface="SuisseIntl-Regular"/>
              </a:rPr>
              <a:t>There's no fair trials, no trade, no liberties</a:t>
            </a:r>
            <a:br>
              <a:rPr lang="en-US" sz="1400" b="0" i="0" dirty="0">
                <a:solidFill>
                  <a:srgbClr val="666666"/>
                </a:solidFill>
                <a:effectLst/>
                <a:latin typeface="SuisseIntl-Regular"/>
              </a:rPr>
            </a:br>
            <a:r>
              <a:rPr lang="en-US" sz="1400" b="0" i="0" dirty="0">
                <a:solidFill>
                  <a:srgbClr val="666666"/>
                </a:solidFill>
                <a:effectLst/>
                <a:latin typeface="SuisseIntl-Regular"/>
              </a:rPr>
              <a:t>No tea</a:t>
            </a:r>
            <a:br>
              <a:rPr lang="en-US" sz="1400" b="0" i="0" dirty="0">
                <a:solidFill>
                  <a:srgbClr val="666666"/>
                </a:solidFill>
                <a:effectLst/>
                <a:latin typeface="SuisseIntl-Regular"/>
              </a:rPr>
            </a:br>
            <a:r>
              <a:rPr lang="en-US" sz="1400" b="0" i="0" dirty="0">
                <a:solidFill>
                  <a:srgbClr val="666666"/>
                </a:solidFill>
                <a:effectLst/>
                <a:latin typeface="SuisseIntl-Regular"/>
              </a:rPr>
              <a:t>We've colonized America; we won't stand for tyranny,</a:t>
            </a:r>
            <a:br>
              <a:rPr lang="en-US" sz="1400" b="0" i="0" dirty="0">
                <a:solidFill>
                  <a:srgbClr val="666666"/>
                </a:solidFill>
                <a:effectLst/>
                <a:latin typeface="SuisseIntl-Regular"/>
              </a:rPr>
            </a:br>
            <a:r>
              <a:rPr lang="en-US" sz="1400" b="0" i="0" dirty="0">
                <a:solidFill>
                  <a:srgbClr val="666666"/>
                </a:solidFill>
                <a:effectLst/>
                <a:latin typeface="SuisseIntl-Regular"/>
              </a:rPr>
              <a:t>Oh king</a:t>
            </a:r>
          </a:p>
          <a:p>
            <a:pPr algn="ctr"/>
            <a:r>
              <a:rPr lang="en-US" sz="1400" b="0" i="0" dirty="0">
                <a:solidFill>
                  <a:srgbClr val="666666"/>
                </a:solidFill>
                <a:effectLst/>
                <a:latin typeface="SuisseIntl-Regular"/>
              </a:rPr>
              <a:t>And it's too late to apologize</a:t>
            </a:r>
            <a:br>
              <a:rPr lang="en-US" sz="1400" b="0" i="0" dirty="0">
                <a:solidFill>
                  <a:srgbClr val="666666"/>
                </a:solidFill>
                <a:effectLst/>
                <a:latin typeface="SuisseIntl-Regular"/>
              </a:rPr>
            </a:br>
            <a:r>
              <a:rPr lang="en-US" sz="1400" b="0" i="0" dirty="0">
                <a:solidFill>
                  <a:srgbClr val="666666"/>
                </a:solidFill>
                <a:effectLst/>
                <a:latin typeface="SuisseIntl-Regular"/>
              </a:rPr>
              <a:t>It's too late</a:t>
            </a:r>
            <a:br>
              <a:rPr lang="en-US" sz="1400" b="0" i="0" dirty="0">
                <a:solidFill>
                  <a:srgbClr val="666666"/>
                </a:solidFill>
                <a:effectLst/>
                <a:latin typeface="SuisseIntl-Regular"/>
              </a:rPr>
            </a:br>
            <a:r>
              <a:rPr lang="en-US" sz="1400" b="0" i="0" dirty="0">
                <a:solidFill>
                  <a:srgbClr val="666666"/>
                </a:solidFill>
                <a:effectLst/>
                <a:latin typeface="SuisseIntl-Regular"/>
              </a:rPr>
              <a:t>I said it's too late to apologize</a:t>
            </a:r>
            <a:br>
              <a:rPr lang="en-US" sz="1400" b="0" i="0" dirty="0">
                <a:solidFill>
                  <a:srgbClr val="666666"/>
                </a:solidFill>
                <a:effectLst/>
                <a:latin typeface="SuisseIntl-Regular"/>
              </a:rPr>
            </a:br>
            <a:r>
              <a:rPr lang="en-US" sz="1400" b="0" i="0" dirty="0">
                <a:solidFill>
                  <a:srgbClr val="666666"/>
                </a:solidFill>
                <a:effectLst/>
                <a:latin typeface="SuisseIntl-Regular"/>
              </a:rPr>
              <a:t>It's too late</a:t>
            </a:r>
          </a:p>
        </p:txBody>
      </p:sp>
      <p:sp>
        <p:nvSpPr>
          <p:cNvPr id="7" name="TextBox 6">
            <a:extLst>
              <a:ext uri="{FF2B5EF4-FFF2-40B4-BE49-F238E27FC236}">
                <a16:creationId xmlns:a16="http://schemas.microsoft.com/office/drawing/2014/main" id="{5CC7F188-CDC8-82F2-14B2-4BF9809D1BBF}"/>
              </a:ext>
            </a:extLst>
          </p:cNvPr>
          <p:cNvSpPr txBox="1"/>
          <p:nvPr/>
        </p:nvSpPr>
        <p:spPr>
          <a:xfrm>
            <a:off x="7495673" y="3561347"/>
            <a:ext cx="4307306" cy="2954655"/>
          </a:xfrm>
          <a:prstGeom prst="rect">
            <a:avLst/>
          </a:prstGeom>
          <a:noFill/>
        </p:spPr>
        <p:txBody>
          <a:bodyPr wrap="square" rtlCol="0">
            <a:spAutoFit/>
          </a:bodyPr>
          <a:lstStyle/>
          <a:p>
            <a:pPr algn="ctr"/>
            <a:r>
              <a:rPr lang="en-US" sz="1400" b="0" i="0" dirty="0">
                <a:solidFill>
                  <a:srgbClr val="666666"/>
                </a:solidFill>
                <a:effectLst/>
                <a:latin typeface="SuisseIntl-Regular"/>
              </a:rPr>
              <a:t>We've paid your foolish tax, read the acts</a:t>
            </a:r>
            <a:br>
              <a:rPr lang="en-US" sz="1400" b="0" i="0" dirty="0">
                <a:solidFill>
                  <a:srgbClr val="666666"/>
                </a:solidFill>
                <a:effectLst/>
                <a:latin typeface="SuisseIntl-Regular"/>
              </a:rPr>
            </a:br>
            <a:r>
              <a:rPr lang="en-US" sz="1400" b="0" i="0" dirty="0">
                <a:solidFill>
                  <a:srgbClr val="666666"/>
                </a:solidFill>
                <a:effectLst/>
                <a:latin typeface="SuisseIntl-Regular"/>
              </a:rPr>
              <a:t>And they just won't do</a:t>
            </a:r>
            <a:br>
              <a:rPr lang="en-US" sz="1400" b="0" i="0" dirty="0">
                <a:solidFill>
                  <a:srgbClr val="666666"/>
                </a:solidFill>
                <a:effectLst/>
                <a:latin typeface="SuisseIntl-Regular"/>
              </a:rPr>
            </a:br>
            <a:r>
              <a:rPr lang="en-US" sz="1400" b="0" i="0" dirty="0">
                <a:solidFill>
                  <a:srgbClr val="666666"/>
                </a:solidFill>
                <a:effectLst/>
                <a:latin typeface="SuisseIntl-Regular"/>
              </a:rPr>
              <a:t>We want to make it clear we believe this much is true</a:t>
            </a:r>
            <a:br>
              <a:rPr lang="en-US" sz="1400" b="0" i="0" dirty="0">
                <a:solidFill>
                  <a:srgbClr val="666666"/>
                </a:solidFill>
                <a:effectLst/>
                <a:latin typeface="SuisseIntl-Regular"/>
              </a:rPr>
            </a:br>
            <a:r>
              <a:rPr lang="en-US" sz="1400" b="0" i="0" dirty="0">
                <a:solidFill>
                  <a:srgbClr val="666666"/>
                </a:solidFill>
                <a:effectLst/>
                <a:latin typeface="SuisseIntl-Regular"/>
              </a:rPr>
              <a:t>All men were created with certain</a:t>
            </a:r>
            <a:br>
              <a:rPr lang="en-US" sz="1400" b="0" i="0" dirty="0">
                <a:solidFill>
                  <a:srgbClr val="666666"/>
                </a:solidFill>
                <a:effectLst/>
                <a:latin typeface="SuisseIntl-Regular"/>
              </a:rPr>
            </a:br>
            <a:r>
              <a:rPr lang="en-US" sz="1400" b="0" i="0" dirty="0">
                <a:solidFill>
                  <a:srgbClr val="666666"/>
                </a:solidFill>
                <a:effectLst/>
                <a:latin typeface="SuisseIntl-Regular"/>
              </a:rPr>
              <a:t>Unalienable rights</a:t>
            </a:r>
            <a:br>
              <a:rPr lang="en-US" sz="1400" b="0" i="0" dirty="0">
                <a:solidFill>
                  <a:srgbClr val="666666"/>
                </a:solidFill>
                <a:effectLst/>
                <a:latin typeface="SuisseIntl-Regular"/>
              </a:rPr>
            </a:br>
            <a:r>
              <a:rPr lang="en-US" sz="1400" b="0" i="0" dirty="0">
                <a:solidFill>
                  <a:srgbClr val="666666"/>
                </a:solidFill>
                <a:effectLst/>
                <a:latin typeface="SuisseIntl-Regular"/>
              </a:rPr>
              <a:t>Among these are life, liberty, and the pursuit</a:t>
            </a:r>
            <a:br>
              <a:rPr lang="en-US" sz="1400" b="0" i="0" dirty="0">
                <a:solidFill>
                  <a:srgbClr val="666666"/>
                </a:solidFill>
                <a:effectLst/>
                <a:latin typeface="SuisseIntl-Regular"/>
              </a:rPr>
            </a:br>
            <a:r>
              <a:rPr lang="en-US" sz="1400" b="0" i="0" dirty="0">
                <a:solidFill>
                  <a:srgbClr val="666666"/>
                </a:solidFill>
                <a:effectLst/>
                <a:latin typeface="SuisseIntl-Regular"/>
              </a:rPr>
              <a:t>Of happiness</a:t>
            </a:r>
            <a:br>
              <a:rPr lang="en-US" sz="1400" b="0" i="0" dirty="0">
                <a:solidFill>
                  <a:srgbClr val="666666"/>
                </a:solidFill>
                <a:effectLst/>
                <a:latin typeface="SuisseIntl-Regular"/>
              </a:rPr>
            </a:br>
            <a:endParaRPr lang="en-US" sz="1400" b="0" i="0" dirty="0">
              <a:solidFill>
                <a:srgbClr val="666666"/>
              </a:solidFill>
              <a:effectLst/>
              <a:latin typeface="SuisseIntl-Regular"/>
            </a:endParaRPr>
          </a:p>
          <a:p>
            <a:pPr algn="ctr"/>
            <a:r>
              <a:rPr lang="en-US" sz="1400" b="0" i="0" dirty="0">
                <a:solidFill>
                  <a:srgbClr val="666666"/>
                </a:solidFill>
                <a:effectLst/>
                <a:latin typeface="SuisseIntl-Regular"/>
              </a:rPr>
              <a:t>And it's too late to apologize</a:t>
            </a:r>
            <a:br>
              <a:rPr lang="en-US" sz="1400" b="0" i="0" dirty="0">
                <a:solidFill>
                  <a:srgbClr val="666666"/>
                </a:solidFill>
                <a:effectLst/>
                <a:latin typeface="SuisseIntl-Regular"/>
              </a:rPr>
            </a:br>
            <a:r>
              <a:rPr lang="en-US" sz="1400" b="0" i="0" dirty="0">
                <a:solidFill>
                  <a:srgbClr val="666666"/>
                </a:solidFill>
                <a:effectLst/>
                <a:latin typeface="SuisseIntl-Regular"/>
              </a:rPr>
              <a:t>It's too late</a:t>
            </a:r>
            <a:br>
              <a:rPr lang="en-US" sz="1400" b="0" i="0" dirty="0">
                <a:solidFill>
                  <a:srgbClr val="666666"/>
                </a:solidFill>
                <a:effectLst/>
                <a:latin typeface="SuisseIntl-Regular"/>
              </a:rPr>
            </a:br>
            <a:r>
              <a:rPr lang="en-US" sz="1400" b="0" i="0" dirty="0">
                <a:solidFill>
                  <a:srgbClr val="666666"/>
                </a:solidFill>
                <a:effectLst/>
                <a:latin typeface="SuisseIntl-Regular"/>
              </a:rPr>
              <a:t>I said It's too late to apologize</a:t>
            </a:r>
            <a:br>
              <a:rPr lang="en-US" sz="1400" b="0" i="0" dirty="0">
                <a:solidFill>
                  <a:srgbClr val="666666"/>
                </a:solidFill>
                <a:effectLst/>
                <a:latin typeface="SuisseIntl-Regular"/>
              </a:rPr>
            </a:br>
            <a:r>
              <a:rPr lang="en-US" sz="1400" b="0" i="0" dirty="0">
                <a:solidFill>
                  <a:srgbClr val="666666"/>
                </a:solidFill>
                <a:effectLst/>
                <a:latin typeface="SuisseIntl-Regular"/>
              </a:rPr>
              <a:t>It's too late</a:t>
            </a:r>
          </a:p>
          <a:p>
            <a:endParaRPr lang="en-US" dirty="0"/>
          </a:p>
        </p:txBody>
      </p:sp>
      <p:pic>
        <p:nvPicPr>
          <p:cNvPr id="9" name="Picture 8" descr="A person sitting at a table with candles&#10;&#10;Description automatically generated with medium confidence">
            <a:extLst>
              <a:ext uri="{FF2B5EF4-FFF2-40B4-BE49-F238E27FC236}">
                <a16:creationId xmlns:a16="http://schemas.microsoft.com/office/drawing/2014/main" id="{4C7EB29B-6AFA-D600-7787-1E653ACDA400}"/>
              </a:ext>
            </a:extLst>
          </p:cNvPr>
          <p:cNvPicPr>
            <a:picLocks noChangeAspect="1"/>
          </p:cNvPicPr>
          <p:nvPr/>
        </p:nvPicPr>
        <p:blipFill>
          <a:blip r:embed="rId5"/>
          <a:stretch>
            <a:fillRect/>
          </a:stretch>
        </p:blipFill>
        <p:spPr>
          <a:xfrm>
            <a:off x="4696328" y="4186143"/>
            <a:ext cx="2946552" cy="1705063"/>
          </a:xfrm>
          <a:prstGeom prst="rect">
            <a:avLst/>
          </a:prstGeom>
        </p:spPr>
      </p:pic>
    </p:spTree>
    <p:extLst>
      <p:ext uri="{BB962C8B-B14F-4D97-AF65-F5344CB8AC3E}">
        <p14:creationId xmlns:p14="http://schemas.microsoft.com/office/powerpoint/2010/main" val="305346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1" y="982132"/>
            <a:ext cx="10587789" cy="1303867"/>
          </a:xfrm>
        </p:spPr>
        <p:txBody>
          <a:bodyPr/>
          <a:lstStyle/>
          <a:p>
            <a:r>
              <a:rPr lang="en-US" sz="2800" dirty="0"/>
              <a:t>The Lesson: Fourth Grade Social Studies – The Declaration of Independence – Integrating On-line Learning - Part 2</a:t>
            </a:r>
          </a:p>
        </p:txBody>
      </p:sp>
      <p:sp>
        <p:nvSpPr>
          <p:cNvPr id="3" name="Content Placeholder 2"/>
          <p:cNvSpPr>
            <a:spLocks noGrp="1"/>
          </p:cNvSpPr>
          <p:nvPr>
            <p:ph idx="1"/>
          </p:nvPr>
        </p:nvSpPr>
        <p:spPr>
          <a:xfrm>
            <a:off x="962526" y="2556932"/>
            <a:ext cx="10467474" cy="3434794"/>
          </a:xfrm>
        </p:spPr>
        <p:txBody>
          <a:bodyPr/>
          <a:lstStyle/>
          <a:p>
            <a:pPr marL="0" indent="0">
              <a:buNone/>
            </a:pPr>
            <a:r>
              <a:rPr lang="en-US" dirty="0">
                <a:latin typeface="Georgia" panose="02040502050405020303" pitchFamily="18" charset="0"/>
              </a:rPr>
              <a:t>The students work in small groups to create their own song lyrics to a song of their choice about the Declaration of Independence.</a:t>
            </a:r>
          </a:p>
          <a:p>
            <a:pPr>
              <a:buFont typeface="Wingdings" panose="05000000000000000000" pitchFamily="2" charset="2"/>
              <a:buChar char="Ø"/>
            </a:pPr>
            <a:r>
              <a:rPr lang="en-US" sz="1400" dirty="0">
                <a:latin typeface="Georgia" panose="02040502050405020303" pitchFamily="18" charset="0"/>
              </a:rPr>
              <a:t>Learning Target: </a:t>
            </a:r>
            <a:r>
              <a:rPr lang="en-US" sz="1400" dirty="0">
                <a:effectLst/>
                <a:latin typeface="Times New Roman" panose="02020603050405020304" pitchFamily="18" charset="0"/>
                <a:ea typeface="Calibri" panose="020F0502020204030204" pitchFamily="34" charset="0"/>
              </a:rPr>
              <a:t>I can explain the writing of the Declaration of Independence; including who wrote it and how it was a necessary response to tyranny and abuse of power (GCPS, 2023 a-b).</a:t>
            </a:r>
            <a:endParaRPr lang="en-US" sz="1400" dirty="0">
              <a:latin typeface="Georgia" panose="02040502050405020303" pitchFamily="18" charset="0"/>
            </a:endParaRPr>
          </a:p>
          <a:p>
            <a:pPr>
              <a:buFont typeface="Wingdings" panose="05000000000000000000" pitchFamily="2" charset="2"/>
              <a:buChar char="Ø"/>
            </a:pPr>
            <a:r>
              <a:rPr lang="en-US" sz="1400" dirty="0">
                <a:latin typeface="Georgia" panose="02040502050405020303" pitchFamily="18" charset="0"/>
              </a:rPr>
              <a:t>Students create their song lyrics to create a presentation in Google Classroom.</a:t>
            </a:r>
          </a:p>
          <a:p>
            <a:pPr>
              <a:buFont typeface="Wingdings" panose="05000000000000000000" pitchFamily="2" charset="2"/>
              <a:buChar char="Ø"/>
            </a:pPr>
            <a:r>
              <a:rPr lang="en-US" sz="1400" dirty="0">
                <a:latin typeface="Georgia" panose="02040502050405020303" pitchFamily="18" charset="0"/>
              </a:rPr>
              <a:t>Students may use Google Slides and add video and pictures to their presentations, or they can create a music video of their songs.</a:t>
            </a:r>
          </a:p>
          <a:p>
            <a:pPr>
              <a:buFont typeface="Wingdings" panose="05000000000000000000" pitchFamily="2" charset="2"/>
              <a:buChar char="Ø"/>
            </a:pPr>
            <a:r>
              <a:rPr lang="en-US" sz="1400" dirty="0">
                <a:latin typeface="Georgia" panose="02040502050405020303" pitchFamily="18" charset="0"/>
              </a:rPr>
              <a:t>Students use a rubric to make sure their presentations follow guidelines and meet expectations.</a:t>
            </a:r>
          </a:p>
          <a:p>
            <a:pPr>
              <a:buFont typeface="Wingdings" panose="05000000000000000000" pitchFamily="2" charset="2"/>
              <a:buChar char="Ø"/>
            </a:pPr>
            <a:r>
              <a:rPr lang="en-US" sz="1400" dirty="0">
                <a:latin typeface="Georgia" panose="02040502050405020303" pitchFamily="18" charset="0"/>
              </a:rPr>
              <a:t>The on-line integration is a multimodal strategy that engages students visual and auditory learning modalities with another writing genre: poetry (song lyrics).</a:t>
            </a:r>
          </a:p>
          <a:p>
            <a:pPr>
              <a:buFont typeface="Wingdings" panose="05000000000000000000" pitchFamily="2" charset="2"/>
              <a:buChar char="Ø"/>
            </a:pPr>
            <a:r>
              <a:rPr lang="en-US" sz="1400" dirty="0">
                <a:latin typeface="Georgia" panose="02040502050405020303" pitchFamily="18" charset="0"/>
              </a:rPr>
              <a:t>Students present their finished products to the class.</a:t>
            </a:r>
          </a:p>
        </p:txBody>
      </p:sp>
    </p:spTree>
    <p:extLst>
      <p:ext uri="{BB962C8B-B14F-4D97-AF65-F5344CB8AC3E}">
        <p14:creationId xmlns:p14="http://schemas.microsoft.com/office/powerpoint/2010/main" val="245739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1" y="982132"/>
            <a:ext cx="10587789" cy="1303867"/>
          </a:xfrm>
        </p:spPr>
        <p:txBody>
          <a:bodyPr/>
          <a:lstStyle/>
          <a:p>
            <a:r>
              <a:rPr lang="en-US" sz="2800" dirty="0"/>
              <a:t>The Lesson: Fourth Grade Social Studies – The Declaration of Independence – Assessment</a:t>
            </a:r>
          </a:p>
        </p:txBody>
      </p:sp>
      <p:pic>
        <p:nvPicPr>
          <p:cNvPr id="6" name="Picture 5" descr="Table&#10;&#10;Description automatically generated">
            <a:extLst>
              <a:ext uri="{FF2B5EF4-FFF2-40B4-BE49-F238E27FC236}">
                <a16:creationId xmlns:a16="http://schemas.microsoft.com/office/drawing/2014/main" id="{2F6D3FC9-1F08-ACD2-766D-E42357781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176157"/>
            <a:ext cx="5010150" cy="3314700"/>
          </a:xfrm>
          <a:prstGeom prst="rect">
            <a:avLst/>
          </a:prstGeom>
        </p:spPr>
      </p:pic>
      <p:sp>
        <p:nvSpPr>
          <p:cNvPr id="7" name="TextBox 6">
            <a:extLst>
              <a:ext uri="{FF2B5EF4-FFF2-40B4-BE49-F238E27FC236}">
                <a16:creationId xmlns:a16="http://schemas.microsoft.com/office/drawing/2014/main" id="{946D8781-EFEB-D2EF-9174-A529C2637755}"/>
              </a:ext>
            </a:extLst>
          </p:cNvPr>
          <p:cNvSpPr txBox="1"/>
          <p:nvPr/>
        </p:nvSpPr>
        <p:spPr>
          <a:xfrm>
            <a:off x="2021306" y="5490857"/>
            <a:ext cx="1720516" cy="369332"/>
          </a:xfrm>
          <a:prstGeom prst="rect">
            <a:avLst/>
          </a:prstGeom>
          <a:noFill/>
        </p:spPr>
        <p:txBody>
          <a:bodyPr wrap="square" rtlCol="0">
            <a:spAutoFit/>
          </a:bodyPr>
          <a:lstStyle/>
          <a:p>
            <a:r>
              <a:rPr lang="en-US" dirty="0"/>
              <a:t>(GCPS, 2023 a)</a:t>
            </a:r>
          </a:p>
        </p:txBody>
      </p:sp>
      <p:pic>
        <p:nvPicPr>
          <p:cNvPr id="10" name="Picture 9" descr="A picture containing text, screenshot, font, number&#10;&#10;Description automatically generated">
            <a:extLst>
              <a:ext uri="{FF2B5EF4-FFF2-40B4-BE49-F238E27FC236}">
                <a16:creationId xmlns:a16="http://schemas.microsoft.com/office/drawing/2014/main" id="{DC405700-C64A-C0BB-EB01-345A0A5DAA04}"/>
              </a:ext>
            </a:extLst>
          </p:cNvPr>
          <p:cNvPicPr>
            <a:picLocks noChangeAspect="1"/>
          </p:cNvPicPr>
          <p:nvPr/>
        </p:nvPicPr>
        <p:blipFill>
          <a:blip r:embed="rId4"/>
          <a:stretch>
            <a:fillRect/>
          </a:stretch>
        </p:blipFill>
        <p:spPr>
          <a:xfrm>
            <a:off x="5930567" y="2176157"/>
            <a:ext cx="5497428" cy="3938966"/>
          </a:xfrm>
          <a:prstGeom prst="rect">
            <a:avLst/>
          </a:prstGeom>
        </p:spPr>
      </p:pic>
    </p:spTree>
    <p:extLst>
      <p:ext uri="{BB962C8B-B14F-4D97-AF65-F5344CB8AC3E}">
        <p14:creationId xmlns:p14="http://schemas.microsoft.com/office/powerpoint/2010/main" val="170032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p:txBody>
          <a:bodyPr/>
          <a:lstStyle/>
          <a:p>
            <a:r>
              <a:rPr lang="en-US" dirty="0"/>
              <a:t>The ADDIE Framework </a:t>
            </a:r>
          </a:p>
        </p:txBody>
      </p:sp>
      <p:sp>
        <p:nvSpPr>
          <p:cNvPr id="3" name="Content Placeholder 2">
            <a:extLst>
              <a:ext uri="{FF2B5EF4-FFF2-40B4-BE49-F238E27FC236}">
                <a16:creationId xmlns:a16="http://schemas.microsoft.com/office/drawing/2014/main" id="{37D92030-ED5A-43D0-870F-DC04D358FFC0}"/>
              </a:ext>
            </a:extLst>
          </p:cNvPr>
          <p:cNvSpPr>
            <a:spLocks noGrp="1"/>
          </p:cNvSpPr>
          <p:nvPr>
            <p:ph sz="half" idx="1"/>
          </p:nvPr>
        </p:nvSpPr>
        <p:spPr/>
        <p:txBody>
          <a:bodyPr/>
          <a:lstStyle/>
          <a:p>
            <a:r>
              <a:rPr lang="en-US" b="1" u="sng" dirty="0"/>
              <a:t>Analysis </a:t>
            </a:r>
            <a:r>
              <a:rPr lang="en-US" dirty="0"/>
              <a:t>– Goal Setting/Learning Outcomes– What do students need to know? Choose appropriate on-line tools, materials, and resources for student needs</a:t>
            </a:r>
          </a:p>
          <a:p>
            <a:pPr>
              <a:buFont typeface="Arial" panose="020B0604020202020204" pitchFamily="34" charset="0"/>
              <a:buChar char="•"/>
            </a:pPr>
            <a:r>
              <a:rPr lang="en-US" b="1" u="sng" dirty="0"/>
              <a:t>Design</a:t>
            </a:r>
            <a:r>
              <a:rPr lang="en-US" u="sng" dirty="0"/>
              <a:t> </a:t>
            </a:r>
            <a:r>
              <a:rPr lang="en-US" dirty="0"/>
              <a:t>– Systematic approach to determining the details and planning of the instructional elements</a:t>
            </a:r>
          </a:p>
        </p:txBody>
      </p:sp>
      <p:sp>
        <p:nvSpPr>
          <p:cNvPr id="4" name="Content Placeholder 3">
            <a:extLst>
              <a:ext uri="{FF2B5EF4-FFF2-40B4-BE49-F238E27FC236}">
                <a16:creationId xmlns:a16="http://schemas.microsoft.com/office/drawing/2014/main" id="{D3FCA4A4-52DE-4F24-A9DC-1B05D722C00B}"/>
              </a:ext>
            </a:extLst>
          </p:cNvPr>
          <p:cNvSpPr>
            <a:spLocks noGrp="1"/>
          </p:cNvSpPr>
          <p:nvPr>
            <p:ph sz="half" idx="2"/>
          </p:nvPr>
        </p:nvSpPr>
        <p:spPr/>
        <p:txBody>
          <a:bodyPr>
            <a:normAutofit lnSpcReduction="10000"/>
          </a:bodyPr>
          <a:lstStyle/>
          <a:p>
            <a:r>
              <a:rPr lang="en-US" b="1" u="sng" dirty="0"/>
              <a:t>Development </a:t>
            </a:r>
            <a:r>
              <a:rPr lang="en-US" dirty="0"/>
              <a:t>– Create the Lesson Plan using the tools and materials collected</a:t>
            </a:r>
          </a:p>
          <a:p>
            <a:r>
              <a:rPr lang="en-US" b="1" u="sng" dirty="0"/>
              <a:t>Implementation</a:t>
            </a:r>
            <a:r>
              <a:rPr lang="en-US" dirty="0"/>
              <a:t> – Carryout the lesson plan and gather feedback for continuous improvement.</a:t>
            </a:r>
          </a:p>
          <a:p>
            <a:r>
              <a:rPr lang="en-US" b="1" u="sng" dirty="0"/>
              <a:t>Evaluate</a:t>
            </a:r>
            <a:r>
              <a:rPr lang="en-US" dirty="0"/>
              <a:t>  - Use formative and summative assessment to evaluate the student outcomes.</a:t>
            </a:r>
          </a:p>
        </p:txBody>
      </p:sp>
      <p:pic>
        <p:nvPicPr>
          <p:cNvPr id="14" name="Picture 13" descr="A diagram of a process&#10;&#10;Description automatically generated with low confidence">
            <a:extLst>
              <a:ext uri="{FF2B5EF4-FFF2-40B4-BE49-F238E27FC236}">
                <a16:creationId xmlns:a16="http://schemas.microsoft.com/office/drawing/2014/main" id="{55BEC7DE-A881-6BC7-A354-0A14B751A31C}"/>
              </a:ext>
            </a:extLst>
          </p:cNvPr>
          <p:cNvPicPr>
            <a:picLocks noChangeAspect="1"/>
          </p:cNvPicPr>
          <p:nvPr/>
        </p:nvPicPr>
        <p:blipFill>
          <a:blip r:embed="rId2"/>
          <a:stretch>
            <a:fillRect/>
          </a:stretch>
        </p:blipFill>
        <p:spPr>
          <a:xfrm>
            <a:off x="228863" y="3429000"/>
            <a:ext cx="3438274" cy="1896833"/>
          </a:xfrm>
          <a:prstGeom prst="rect">
            <a:avLst/>
          </a:prstGeom>
        </p:spPr>
      </p:pic>
      <p:pic>
        <p:nvPicPr>
          <p:cNvPr id="16" name="Picture 15" descr="A diagram of a process&#10;&#10;Description automatically generated with low confidence">
            <a:extLst>
              <a:ext uri="{FF2B5EF4-FFF2-40B4-BE49-F238E27FC236}">
                <a16:creationId xmlns:a16="http://schemas.microsoft.com/office/drawing/2014/main" id="{2E204630-1561-5BC3-70FD-17B20C0A4E2C}"/>
              </a:ext>
            </a:extLst>
          </p:cNvPr>
          <p:cNvPicPr>
            <a:picLocks noChangeAspect="1"/>
          </p:cNvPicPr>
          <p:nvPr/>
        </p:nvPicPr>
        <p:blipFill>
          <a:blip r:embed="rId3"/>
          <a:stretch>
            <a:fillRect/>
          </a:stretch>
        </p:blipFill>
        <p:spPr>
          <a:xfrm>
            <a:off x="686077" y="1257422"/>
            <a:ext cx="2355403" cy="2057154"/>
          </a:xfrm>
          <a:prstGeom prst="rect">
            <a:avLst/>
          </a:prstGeom>
        </p:spPr>
      </p:pic>
      <p:sp>
        <p:nvSpPr>
          <p:cNvPr id="17" name="TextBox 16">
            <a:extLst>
              <a:ext uri="{FF2B5EF4-FFF2-40B4-BE49-F238E27FC236}">
                <a16:creationId xmlns:a16="http://schemas.microsoft.com/office/drawing/2014/main" id="{2DE66A17-A9DA-DFE1-5CC2-765CC2E3C089}"/>
              </a:ext>
            </a:extLst>
          </p:cNvPr>
          <p:cNvSpPr txBox="1"/>
          <p:nvPr/>
        </p:nvSpPr>
        <p:spPr>
          <a:xfrm>
            <a:off x="961776" y="5462078"/>
            <a:ext cx="2418348" cy="276999"/>
          </a:xfrm>
          <a:prstGeom prst="rect">
            <a:avLst/>
          </a:prstGeom>
          <a:noFill/>
        </p:spPr>
        <p:txBody>
          <a:bodyPr wrap="square" rtlCol="0">
            <a:spAutoFit/>
          </a:bodyPr>
          <a:lstStyle/>
          <a:p>
            <a:r>
              <a:rPr lang="en-US" sz="1200" dirty="0"/>
              <a:t>(Educational Technology, 2023)</a:t>
            </a:r>
          </a:p>
        </p:txBody>
      </p:sp>
      <p:sp>
        <p:nvSpPr>
          <p:cNvPr id="18" name="TextBox 17">
            <a:extLst>
              <a:ext uri="{FF2B5EF4-FFF2-40B4-BE49-F238E27FC236}">
                <a16:creationId xmlns:a16="http://schemas.microsoft.com/office/drawing/2014/main" id="{D4797646-AC0A-64BD-E483-48E10D740D23}"/>
              </a:ext>
            </a:extLst>
          </p:cNvPr>
          <p:cNvSpPr txBox="1"/>
          <p:nvPr/>
        </p:nvSpPr>
        <p:spPr>
          <a:xfrm>
            <a:off x="5988471" y="5867770"/>
            <a:ext cx="1856118" cy="276999"/>
          </a:xfrm>
          <a:prstGeom prst="rect">
            <a:avLst/>
          </a:prstGeom>
          <a:noFill/>
        </p:spPr>
        <p:txBody>
          <a:bodyPr wrap="square" rtlCol="0">
            <a:spAutoFit/>
          </a:bodyPr>
          <a:lstStyle/>
          <a:p>
            <a:r>
              <a:rPr lang="en-US" sz="1200" dirty="0"/>
              <a:t>(West et al., 2016)</a:t>
            </a:r>
          </a:p>
        </p:txBody>
      </p:sp>
    </p:spTree>
    <p:extLst>
      <p:ext uri="{BB962C8B-B14F-4D97-AF65-F5344CB8AC3E}">
        <p14:creationId xmlns:p14="http://schemas.microsoft.com/office/powerpoint/2010/main" val="22322829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f66931312_win32_fixed.potx" id="{9FDD49A5-B35B-4482-AF3E-47C01334A0C1}" vid="{A254DDE2-B2DB-4CB8-A45E-35E8833FD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 time capsule</Template>
  <TotalTime>223</TotalTime>
  <Words>2579</Words>
  <Application>Microsoft Office PowerPoint</Application>
  <PresentationFormat>Widescreen</PresentationFormat>
  <Paragraphs>156</Paragraphs>
  <Slides>11</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Arial</vt:lpstr>
      <vt:lpstr>Calibri</vt:lpstr>
      <vt:lpstr>Georgia</vt:lpstr>
      <vt:lpstr>Lucida Handwriting</vt:lpstr>
      <vt:lpstr>Noto Sans Symbols</vt:lpstr>
      <vt:lpstr>Rockwell</vt:lpstr>
      <vt:lpstr>SuisseIntl-Medium</vt:lpstr>
      <vt:lpstr>SuisseIntl-Regular</vt:lpstr>
      <vt:lpstr>Tahoma</vt:lpstr>
      <vt:lpstr>Times New Roman</vt:lpstr>
      <vt:lpstr>Trebuchet MS</vt:lpstr>
      <vt:lpstr>Wingdings</vt:lpstr>
      <vt:lpstr>YADK4O60vp0 0</vt:lpstr>
      <vt:lpstr>Organic</vt:lpstr>
      <vt:lpstr>Integrated Curriculum</vt:lpstr>
      <vt:lpstr>The Lesson: Fourth Grade Social Studies – The Declaration of Independence - Standards</vt:lpstr>
      <vt:lpstr>The Lesson: Fourth Grade Social Studies – The Declaration of Independence – Teacher and Student Actions</vt:lpstr>
      <vt:lpstr>The Lesson: Fourth Grade Social Studies – The Declaration of Independence – Instructional Considerations for Diverse Learners</vt:lpstr>
      <vt:lpstr>The Lesson: Fourth Grade Social Studies – The Declaration of Independence – Integrating On-line Learning -Part 1</vt:lpstr>
      <vt:lpstr>The Lesson: Fourth Grade Social Studies – The Declaration of Independence – No More Kings</vt:lpstr>
      <vt:lpstr>The Lesson: Fourth Grade Social Studies – The Declaration of Independence – Integrating On-line Learning - Part 2</vt:lpstr>
      <vt:lpstr>The Lesson: Fourth Grade Social Studies – The Declaration of Independence – Assessment</vt:lpstr>
      <vt:lpstr>The ADDIE Framework </vt:lpstr>
      <vt:lpstr>Reflection: ADDIE in Action in the Lesson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Curriculum</dc:title>
  <dc:creator>Kathy Spruiell</dc:creator>
  <cp:lastModifiedBy>Kathy Spruiell</cp:lastModifiedBy>
  <cp:revision>3</cp:revision>
  <dcterms:created xsi:type="dcterms:W3CDTF">2023-05-21T22:58:49Z</dcterms:created>
  <dcterms:modified xsi:type="dcterms:W3CDTF">2023-06-16T20:15:43Z</dcterms:modified>
</cp:coreProperties>
</file>